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8a6302e39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f8a6302e3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CERTs/CSIRTs working in the project</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HEI: UNLP, EPN, CSIRT-NQN</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MoRENet, REUNA, CUDI (MX role) - In fact we are starting a regional initiative with several NREN and HEI in order to increase the deployment of honeypots around the region.</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Font typeface="Calibri"/>
              <a:buChar char="○"/>
            </a:pPr>
            <a:r>
              <a:rPr lang="es-EC" sz="1200">
                <a:solidFill>
                  <a:srgbClr val="434343"/>
                </a:solidFill>
                <a:latin typeface="Calibri"/>
                <a:ea typeface="Calibri"/>
                <a:cs typeface="Calibri"/>
                <a:sym typeface="Calibri"/>
              </a:rPr>
              <a:t>In fact all the HP issue has an interesting side: it helps HEI and NREN and others to have a common objective, to gather around something to start collaborating and talking to each other.</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Other institutions and individuals</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IXP</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Cybersec companies</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Gov (CSIRT NQN, CSIRT DO)</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b="1" lang="es-EC" sz="1200">
                <a:solidFill>
                  <a:srgbClr val="FF0000"/>
                </a:solidFill>
                <a:latin typeface="Calibri"/>
                <a:ea typeface="Calibri"/>
                <a:cs typeface="Calibri"/>
                <a:sym typeface="Calibri"/>
              </a:rPr>
              <a:t>*</a:t>
            </a:r>
            <a:r>
              <a:rPr lang="es-EC" sz="1200" u="sng">
                <a:solidFill>
                  <a:srgbClr val="434343"/>
                </a:solidFill>
                <a:latin typeface="Calibri"/>
                <a:ea typeface="Calibri"/>
                <a:cs typeface="Calibri"/>
                <a:sym typeface="Calibri"/>
              </a:rPr>
              <a:t>Enthusiasm skyrocket when they start receiving their data</a:t>
            </a:r>
            <a:endParaRPr b="1" sz="1200" u="sng">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9af901021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c9af901021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8a6302e39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f8a6302e3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C"/>
              <a:t>Now we are in a stage we are working on how to keep the project working and alive, trying to continue promoting the project, checking if changing to a voluntary (donation) schema will be manageable and/or look for funds to maintain the project and also improve or create new services like improving the dashboard, generating automatic alerts or providing a feed for the interested parties.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8a6302e39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8a6302e3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f3d012d4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5f3d012d4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C"/>
              <a:t>If you have any questions, this is the moment, </a:t>
            </a:r>
            <a:endParaRPr/>
          </a:p>
          <a:p>
            <a:pPr indent="0" lvl="0" marL="0" rtl="0" algn="l">
              <a:lnSpc>
                <a:spcPct val="100000"/>
              </a:lnSpc>
              <a:spcBef>
                <a:spcPts val="0"/>
              </a:spcBef>
              <a:spcAft>
                <a:spcPts val="0"/>
              </a:spcAft>
              <a:buSzPts val="1100"/>
              <a:buNone/>
            </a:pPr>
            <a:r>
              <a:rPr lang="es-EC"/>
              <a:t>Oh, and also here you have a couple of </a:t>
            </a:r>
            <a:r>
              <a:rPr lang="es-EC"/>
              <a:t>phrases</a:t>
            </a:r>
            <a:r>
              <a:rPr lang="es-EC"/>
              <a:t> in Spanish for you to start learning a new language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5f3d012d4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5f3d012d4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C"/>
              <a:t>In late 2020 we applied for and were granted funds by FRIDA project  in order to deploy an IoT network in Latin America and the Caribbean. </a:t>
            </a:r>
            <a:endParaRPr/>
          </a:p>
          <a:p>
            <a:pPr indent="0" lvl="0" marL="0" rtl="0" algn="l">
              <a:lnSpc>
                <a:spcPct val="100000"/>
              </a:lnSpc>
              <a:spcBef>
                <a:spcPts val="0"/>
              </a:spcBef>
              <a:spcAft>
                <a:spcPts val="0"/>
              </a:spcAft>
              <a:buSzPts val="1100"/>
              <a:buNone/>
            </a:pPr>
            <a:r>
              <a:rPr lang="es-EC" sz="1150">
                <a:solidFill>
                  <a:srgbClr val="222222"/>
                </a:solidFill>
                <a:highlight>
                  <a:srgbClr val="FFFFFF"/>
                </a:highlight>
                <a:latin typeface="Roboto"/>
                <a:ea typeface="Roboto"/>
                <a:cs typeface="Roboto"/>
                <a:sym typeface="Roboto"/>
              </a:rPr>
              <a:t>This is a joint initiative by CEDIA and The Shadowserver Foundation that deployed a large-scale honeypot sensor network in Latin America and the Caribbean, we used the technology developed by Shadowserver for automating honeypot deployments and CEDIA’s CSIRT expertise and contacts in the region. </a:t>
            </a:r>
            <a:endParaRPr sz="1150">
              <a:solidFill>
                <a:srgbClr val="22222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s-EC" sz="1150">
                <a:solidFill>
                  <a:srgbClr val="222222"/>
                </a:solidFill>
                <a:highlight>
                  <a:srgbClr val="FFFFFF"/>
                </a:highlight>
                <a:latin typeface="Roboto"/>
                <a:ea typeface="Roboto"/>
                <a:cs typeface="Roboto"/>
                <a:sym typeface="Roboto"/>
              </a:rPr>
              <a:t>The data produced is being shared with 21 national CSIRTs and 235 network owners in the region, as well as with a total 109 national CSIRTs and 5,000+ network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9af90102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c9af90102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C"/>
              <a:t>This project have been financed by FRIDA Program, the aim is to deploy at least 50 sensors in at least 15 countries in the region. </a:t>
            </a:r>
            <a:endParaRPr/>
          </a:p>
          <a:p>
            <a:pPr indent="0" lvl="0" marL="0" rtl="0" algn="l">
              <a:lnSpc>
                <a:spcPct val="100000"/>
              </a:lnSpc>
              <a:spcBef>
                <a:spcPts val="0"/>
              </a:spcBef>
              <a:spcAft>
                <a:spcPts val="0"/>
              </a:spcAft>
              <a:buSzPts val="1100"/>
              <a:buNone/>
            </a:pPr>
            <a:r>
              <a:rPr lang="es-EC"/>
              <a:t>What happens is that in the LAC region shadowserver had a lack of honeypots to collect data from, we were hosting a couple, and some more in Brazil and Chile as I recall. So info from attacks to networks in LAC was very </a:t>
            </a:r>
            <a:r>
              <a:rPr lang="es-EC"/>
              <a:t>scarce</a:t>
            </a:r>
            <a:endParaRPr/>
          </a:p>
          <a:p>
            <a:pPr indent="0" lvl="0" marL="0" rtl="0" algn="l">
              <a:lnSpc>
                <a:spcPct val="100000"/>
              </a:lnSpc>
              <a:spcBef>
                <a:spcPts val="0"/>
              </a:spcBef>
              <a:spcAft>
                <a:spcPts val="0"/>
              </a:spcAft>
              <a:buSzPts val="1100"/>
              <a:buNone/>
            </a:pPr>
            <a:r>
              <a:rPr lang="es-EC"/>
              <a:t>At the moment we have implemented 46 sensors in 20 countries. BTW one of these sensors is active with the help of MoRENet, the NREN of mozambique to implement a sensor and, </a:t>
            </a:r>
            <a:r>
              <a:rPr lang="es-EC"/>
              <a:t>although</a:t>
            </a:r>
            <a:r>
              <a:rPr lang="es-EC"/>
              <a:t> not in the LAC region we are very proud to have achieved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a3fd402e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fa3fd402e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9af901021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c9af90102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To gather information on attempted attacks on computers in our region (from within and outside the region)</a:t>
            </a:r>
            <a:endParaRPr sz="1200">
              <a:solidFill>
                <a:srgbClr val="434343"/>
              </a:solidFill>
              <a:latin typeface="Calibri"/>
              <a:ea typeface="Calibri"/>
              <a:cs typeface="Calibri"/>
              <a:sym typeface="Calibri"/>
            </a:endParaRPr>
          </a:p>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To provide participant organizations with useful information about attacks to/from their networks. </a:t>
            </a:r>
            <a:endParaRPr sz="1200">
              <a:solidFill>
                <a:srgbClr val="434343"/>
              </a:solidFill>
              <a:latin typeface="Calibri"/>
              <a:ea typeface="Calibri"/>
              <a:cs typeface="Calibri"/>
              <a:sym typeface="Calibri"/>
            </a:endParaRPr>
          </a:p>
          <a:p>
            <a:pPr indent="-304800" lvl="0" marL="457200" rtl="0" algn="l">
              <a:lnSpc>
                <a:spcPct val="90000"/>
              </a:lnSpc>
              <a:spcBef>
                <a:spcPts val="1000"/>
              </a:spcBef>
              <a:spcAft>
                <a:spcPts val="0"/>
              </a:spcAft>
              <a:buClr>
                <a:srgbClr val="434343"/>
              </a:buClr>
              <a:buSzPts val="1200"/>
              <a:buFont typeface="Calibri"/>
              <a:buChar char="•"/>
            </a:pPr>
            <a:r>
              <a:rPr lang="es-EC" sz="1200">
                <a:solidFill>
                  <a:srgbClr val="434343"/>
                </a:solidFill>
                <a:latin typeface="Calibri"/>
                <a:ea typeface="Calibri"/>
                <a:cs typeface="Calibri"/>
                <a:sym typeface="Calibri"/>
              </a:rPr>
              <a:t>To improve shadowserver collection of data based on the activity of these sensors.</a:t>
            </a:r>
            <a:endParaRPr sz="1200">
              <a:solidFill>
                <a:srgbClr val="434343"/>
              </a:solidFill>
              <a:latin typeface="Calibri"/>
              <a:ea typeface="Calibri"/>
              <a:cs typeface="Calibri"/>
              <a:sym typeface="Calibri"/>
            </a:endParaRPr>
          </a:p>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Generate visibility of the region's own (internal) activity</a:t>
            </a:r>
            <a:endParaRPr sz="1200">
              <a:solidFill>
                <a:srgbClr val="434343"/>
              </a:solidFill>
              <a:latin typeface="Calibri"/>
              <a:ea typeface="Calibri"/>
              <a:cs typeface="Calibri"/>
              <a:sym typeface="Calibri"/>
            </a:endParaRPr>
          </a:p>
          <a:p>
            <a:pPr indent="-304800" lvl="0" marL="457200" rtl="0" algn="l">
              <a:lnSpc>
                <a:spcPct val="90000"/>
              </a:lnSpc>
              <a:spcBef>
                <a:spcPts val="1000"/>
              </a:spcBef>
              <a:spcAft>
                <a:spcPts val="1000"/>
              </a:spcAft>
              <a:buClr>
                <a:srgbClr val="434343"/>
              </a:buClr>
              <a:buSzPts val="1200"/>
              <a:buChar char="•"/>
            </a:pPr>
            <a:r>
              <a:rPr lang="es-EC" sz="1200">
                <a:solidFill>
                  <a:srgbClr val="434343"/>
                </a:solidFill>
                <a:latin typeface="Calibri"/>
                <a:ea typeface="Calibri"/>
                <a:cs typeface="Calibri"/>
                <a:sym typeface="Calibri"/>
              </a:rPr>
              <a:t>Integrate different organizations and teams in a network with common objectives and benefits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9af90102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c9af90102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honeypots are e</a:t>
            </a:r>
            <a:r>
              <a:rPr lang="es-EC" sz="1200">
                <a:solidFill>
                  <a:srgbClr val="434343"/>
                </a:solidFill>
                <a:latin typeface="Calibri"/>
                <a:ea typeface="Calibri"/>
                <a:cs typeface="Calibri"/>
                <a:sym typeface="Calibri"/>
              </a:rPr>
              <a:t>asy to implement and minimal resources are needed.</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We (participants, CEDIA and shadowserver) obtain Information on unusual activity against sensors, like:  IPv4, date, ports, protocols and associated IoCs.</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For the contributors to the project we send them the (full-raw) information regarding their activity against any sensor in the network.</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It helps with a bit more visibility and also useful data for generating reports and statistics.</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9af901021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c9af901021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Quite easy to implement, in fact the hardware requirements are quite simple</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The virtualization host must be: VMWare, KVM, HyperV or Xen</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VM running Ubuntu [18|20].04</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1 vCPU</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1GB RAM</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10-20GB HD</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2 public IPv4 (recommended: 4 public IPv4)</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u="sng">
                <a:solidFill>
                  <a:srgbClr val="434343"/>
                </a:solidFill>
                <a:latin typeface="Calibri"/>
                <a:ea typeface="Calibri"/>
                <a:cs typeface="Calibri"/>
                <a:sym typeface="Calibri"/>
              </a:rPr>
              <a:t>Unfiltered</a:t>
            </a:r>
            <a:r>
              <a:rPr lang="es-EC" sz="1200">
                <a:solidFill>
                  <a:srgbClr val="434343"/>
                </a:solidFill>
                <a:latin typeface="Calibri"/>
                <a:ea typeface="Calibri"/>
                <a:cs typeface="Calibri"/>
                <a:sym typeface="Calibri"/>
              </a:rPr>
              <a:t> &amp; all of them configured in a single NIC</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We </a:t>
            </a:r>
            <a:r>
              <a:rPr b="1" lang="es-EC" sz="1200">
                <a:solidFill>
                  <a:srgbClr val="434343"/>
                </a:solidFill>
                <a:latin typeface="Calibri"/>
                <a:ea typeface="Calibri"/>
                <a:cs typeface="Calibri"/>
                <a:sym typeface="Calibri"/>
              </a:rPr>
              <a:t>do not</a:t>
            </a:r>
            <a:r>
              <a:rPr lang="es-EC" sz="1200">
                <a:solidFill>
                  <a:srgbClr val="434343"/>
                </a:solidFill>
                <a:latin typeface="Calibri"/>
                <a:ea typeface="Calibri"/>
                <a:cs typeface="Calibri"/>
                <a:sym typeface="Calibri"/>
              </a:rPr>
              <a:t> require:</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Higher uptime levels</a:t>
            </a:r>
            <a:endParaRPr sz="1200">
              <a:solidFill>
                <a:srgbClr val="434343"/>
              </a:solidFill>
              <a:latin typeface="Calibri"/>
              <a:ea typeface="Calibri"/>
              <a:cs typeface="Calibri"/>
              <a:sym typeface="Calibri"/>
            </a:endParaRPr>
          </a:p>
          <a:p>
            <a:pPr indent="-304800" lvl="1" marL="9144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Too much support time</a:t>
            </a:r>
            <a:endParaRPr sz="1200">
              <a:solidFill>
                <a:srgbClr val="434343"/>
              </a:solidFill>
              <a:latin typeface="Calibri"/>
              <a:ea typeface="Calibri"/>
              <a:cs typeface="Calibri"/>
              <a:sym typeface="Calibri"/>
            </a:endParaRPr>
          </a:p>
          <a:p>
            <a:pPr indent="0" lvl="0" marL="0" rtl="0" algn="l">
              <a:lnSpc>
                <a:spcPct val="90000"/>
              </a:lnSpc>
              <a:spcBef>
                <a:spcPts val="1000"/>
              </a:spcBef>
              <a:spcAft>
                <a:spcPts val="0"/>
              </a:spcAft>
              <a:buNone/>
            </a:pPr>
            <a:r>
              <a:rPr lang="es-EC" sz="1200">
                <a:solidFill>
                  <a:srgbClr val="434343"/>
                </a:solidFill>
                <a:latin typeface="Calibri"/>
                <a:ea typeface="Calibri"/>
                <a:cs typeface="Calibri"/>
                <a:sym typeface="Calibri"/>
              </a:rPr>
              <a:t>Regarding the public IPv4, on each IPv4 a different honeypot is installed, so, the more IPv4 we get, the more data we can collect.</a:t>
            </a:r>
            <a:endParaRPr sz="1200">
              <a:solidFill>
                <a:srgbClr val="434343"/>
              </a:solidFill>
              <a:latin typeface="Calibri"/>
              <a:ea typeface="Calibri"/>
              <a:cs typeface="Calibri"/>
              <a:sym typeface="Calibri"/>
            </a:endParaRPr>
          </a:p>
          <a:p>
            <a:pPr indent="0" lvl="0" marL="0" rtl="0" algn="l">
              <a:lnSpc>
                <a:spcPct val="90000"/>
              </a:lnSpc>
              <a:spcBef>
                <a:spcPts val="1000"/>
              </a:spcBef>
              <a:spcAft>
                <a:spcPts val="0"/>
              </a:spcAft>
              <a:buNone/>
            </a:pPr>
            <a:r>
              <a:rPr lang="es-EC" sz="1200">
                <a:solidFill>
                  <a:srgbClr val="434343"/>
                </a:solidFill>
                <a:latin typeface="Calibri"/>
                <a:ea typeface="Calibri"/>
                <a:cs typeface="Calibri"/>
                <a:sym typeface="Calibri"/>
              </a:rPr>
              <a:t>There is a small set of honeypots to install: agnus, heralding, cowrie, dionaea, glastopf, conpot, elasticpot.</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8a6302e3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f8a6302e3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90000"/>
              </a:lnSpc>
              <a:spcBef>
                <a:spcPts val="1000"/>
              </a:spcBef>
              <a:spcAft>
                <a:spcPts val="0"/>
              </a:spcAft>
              <a:buClr>
                <a:srgbClr val="434343"/>
              </a:buClr>
              <a:buSzPts val="1200"/>
              <a:buChar char="★"/>
            </a:pPr>
            <a:r>
              <a:rPr lang="es-EC" sz="1200">
                <a:solidFill>
                  <a:srgbClr val="434343"/>
                </a:solidFill>
                <a:latin typeface="Calibri"/>
                <a:ea typeface="Calibri"/>
                <a:cs typeface="Calibri"/>
                <a:sym typeface="Calibri"/>
              </a:rPr>
              <a:t>Data extracted from the HP is being used in the reports ShadowServer send to it’s users</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Right now we have </a:t>
            </a:r>
            <a:r>
              <a:rPr lang="es-EC" sz="1200">
                <a:solidFill>
                  <a:srgbClr val="434343"/>
                </a:solidFill>
                <a:latin typeface="Calibri"/>
                <a:ea typeface="Calibri"/>
                <a:cs typeface="Calibri"/>
                <a:sym typeface="Calibri"/>
              </a:rPr>
              <a:t>Real Time visibility of where the attacks are coming from, the IoC’s, etc</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We have made important steps toward integrating cybersecurity actors in the region in working groups with common interests, we have dictated several workshops related to how to implement and extract data from a honeypot in LACNIC, REUNA, CUDI, BSidesEcuador</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We have a huge collection of data with a wide variety of collected fields</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Several research projects and thesis being worked on</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We are generating Stats, learning from the IoC, generating reports</a:t>
            </a:r>
            <a:endParaRPr sz="1200">
              <a:solidFill>
                <a:srgbClr val="434343"/>
              </a:solidFill>
              <a:latin typeface="Calibri"/>
              <a:ea typeface="Calibri"/>
              <a:cs typeface="Calibri"/>
              <a:sym typeface="Calibri"/>
            </a:endParaRPr>
          </a:p>
          <a:p>
            <a:pPr indent="-304800" lvl="0" marL="457200" rtl="0" algn="l">
              <a:lnSpc>
                <a:spcPct val="90000"/>
              </a:lnSpc>
              <a:spcBef>
                <a:spcPts val="0"/>
              </a:spcBef>
              <a:spcAft>
                <a:spcPts val="0"/>
              </a:spcAft>
              <a:buClr>
                <a:srgbClr val="434343"/>
              </a:buClr>
              <a:buSzPts val="1200"/>
              <a:buChar char="★"/>
            </a:pPr>
            <a:r>
              <a:rPr lang="es-EC" sz="1200">
                <a:solidFill>
                  <a:srgbClr val="434343"/>
                </a:solidFill>
                <a:latin typeface="Calibri"/>
                <a:ea typeface="Calibri"/>
                <a:cs typeface="Calibri"/>
                <a:sym typeface="Calibri"/>
              </a:rPr>
              <a:t>Working on project's self-sustain</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s-EC" sz="1200"/>
              <a:t>oh, one more: we learn that, sometimes (many times) cybersecurity companies and ISP simply do not see the benefits of collaboration and community work, we even got somebody says that by helping us we will become their direct competitors in his country (I don't know why)</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9af901021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c9af901021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17" name="Google Shape;17;p2"/>
          <p:cNvPicPr preferRelativeResize="0"/>
          <p:nvPr/>
        </p:nvPicPr>
        <p:blipFill rotWithShape="1">
          <a:blip r:embed="rId2">
            <a:alphaModFix/>
          </a:blip>
          <a:srcRect b="0" l="0" r="0" t="0"/>
          <a:stretch/>
        </p:blipFill>
        <p:spPr>
          <a:xfrm>
            <a:off x="0" y="7136"/>
            <a:ext cx="12192000" cy="68508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24" name="Google Shape;24;p3"/>
          <p:cNvPicPr preferRelativeResize="0"/>
          <p:nvPr/>
        </p:nvPicPr>
        <p:blipFill rotWithShape="1">
          <a:blip r:embed="rId2">
            <a:alphaModFix/>
          </a:blip>
          <a:srcRect b="0" l="0" r="0" t="0"/>
          <a:stretch/>
        </p:blipFill>
        <p:spPr>
          <a:xfrm>
            <a:off x="0" y="0"/>
            <a:ext cx="12192001" cy="68579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31" name="Google Shape;31;p4"/>
          <p:cNvPicPr preferRelativeResize="0"/>
          <p:nvPr/>
        </p:nvPicPr>
        <p:blipFill rotWithShape="1">
          <a:blip r:embed="rId2">
            <a:alphaModFix/>
          </a:blip>
          <a:srcRect b="79422" l="0" r="78813" t="0"/>
          <a:stretch/>
        </p:blipFill>
        <p:spPr>
          <a:xfrm>
            <a:off x="-1" y="0"/>
            <a:ext cx="2583000" cy="1411200"/>
          </a:xfrm>
          <a:prstGeom prst="rect">
            <a:avLst/>
          </a:prstGeom>
          <a:noFill/>
          <a:ln>
            <a:noFill/>
          </a:ln>
        </p:spPr>
      </p:pic>
      <p:pic>
        <p:nvPicPr>
          <p:cNvPr id="32" name="Google Shape;32;p4"/>
          <p:cNvPicPr preferRelativeResize="0"/>
          <p:nvPr/>
        </p:nvPicPr>
        <p:blipFill rotWithShape="1">
          <a:blip r:embed="rId2">
            <a:alphaModFix/>
          </a:blip>
          <a:srcRect b="0" l="64575" r="0" t="87845"/>
          <a:stretch/>
        </p:blipFill>
        <p:spPr>
          <a:xfrm>
            <a:off x="7873199" y="6024600"/>
            <a:ext cx="4318800" cy="833400"/>
          </a:xfrm>
          <a:prstGeom prst="rect">
            <a:avLst/>
          </a:prstGeom>
          <a:noFill/>
          <a:ln>
            <a:noFill/>
          </a:ln>
        </p:spPr>
      </p:pic>
      <p:pic>
        <p:nvPicPr>
          <p:cNvPr id="33" name="Google Shape;33;p4"/>
          <p:cNvPicPr preferRelativeResize="0"/>
          <p:nvPr/>
        </p:nvPicPr>
        <p:blipFill>
          <a:blip r:embed="rId3">
            <a:alphaModFix/>
          </a:blip>
          <a:stretch>
            <a:fillRect/>
          </a:stretch>
        </p:blipFill>
        <p:spPr>
          <a:xfrm>
            <a:off x="-12" y="5926325"/>
            <a:ext cx="1552771" cy="9316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4" name="Shape 34"/>
        <p:cNvGrpSpPr/>
        <p:nvPr/>
      </p:nvGrpSpPr>
      <p:grpSpPr>
        <a:xfrm>
          <a:off x="0" y="0"/>
          <a:ext cx="0" cy="0"/>
          <a:chOff x="0" y="0"/>
          <a:chExt cx="0" cy="0"/>
        </a:xfrm>
      </p:grpSpPr>
      <p:sp>
        <p:nvSpPr>
          <p:cNvPr id="35" name="Google Shape;3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39" name="Google Shape;39;p5"/>
          <p:cNvPicPr preferRelativeResize="0"/>
          <p:nvPr/>
        </p:nvPicPr>
        <p:blipFill rotWithShape="1">
          <a:blip r:embed="rId2">
            <a:alphaModFix/>
          </a:blip>
          <a:srcRect b="76173" l="0" r="78496" t="0"/>
          <a:stretch/>
        </p:blipFill>
        <p:spPr>
          <a:xfrm>
            <a:off x="0" y="0"/>
            <a:ext cx="2624400" cy="1634100"/>
          </a:xfrm>
          <a:prstGeom prst="rect">
            <a:avLst/>
          </a:prstGeom>
          <a:noFill/>
          <a:ln>
            <a:noFill/>
          </a:ln>
        </p:spPr>
      </p:pic>
      <p:pic>
        <p:nvPicPr>
          <p:cNvPr id="40" name="Google Shape;40;p5"/>
          <p:cNvPicPr preferRelativeResize="0"/>
          <p:nvPr/>
        </p:nvPicPr>
        <p:blipFill rotWithShape="1">
          <a:blip r:embed="rId2">
            <a:alphaModFix/>
          </a:blip>
          <a:srcRect b="0" l="79588" r="0" t="83513"/>
          <a:stretch/>
        </p:blipFill>
        <p:spPr>
          <a:xfrm>
            <a:off x="9713425" y="5727375"/>
            <a:ext cx="2491200" cy="1130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48" name="Google Shape;48;p6"/>
          <p:cNvPicPr preferRelativeResize="0"/>
          <p:nvPr/>
        </p:nvPicPr>
        <p:blipFill rotWithShape="1">
          <a:blip r:embed="rId2">
            <a:alphaModFix/>
          </a:blip>
          <a:srcRect b="79422" l="0" r="78813" t="0"/>
          <a:stretch/>
        </p:blipFill>
        <p:spPr>
          <a:xfrm>
            <a:off x="-1" y="0"/>
            <a:ext cx="2583000" cy="1411200"/>
          </a:xfrm>
          <a:prstGeom prst="rect">
            <a:avLst/>
          </a:prstGeom>
          <a:noFill/>
          <a:ln>
            <a:noFill/>
          </a:ln>
        </p:spPr>
      </p:pic>
      <p:pic>
        <p:nvPicPr>
          <p:cNvPr id="49" name="Google Shape;49;p6"/>
          <p:cNvPicPr preferRelativeResize="0"/>
          <p:nvPr/>
        </p:nvPicPr>
        <p:blipFill rotWithShape="1">
          <a:blip r:embed="rId2">
            <a:alphaModFix/>
          </a:blip>
          <a:srcRect b="0" l="64575" r="0" t="87845"/>
          <a:stretch/>
        </p:blipFill>
        <p:spPr>
          <a:xfrm>
            <a:off x="7873199" y="6024600"/>
            <a:ext cx="4318800" cy="833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pic>
        <p:nvPicPr>
          <p:cNvPr id="59" name="Google Shape;59;p7"/>
          <p:cNvPicPr preferRelativeResize="0"/>
          <p:nvPr/>
        </p:nvPicPr>
        <p:blipFill rotWithShape="1">
          <a:blip r:embed="rId2">
            <a:alphaModFix/>
          </a:blip>
          <a:srcRect b="79422" l="0" r="78813" t="0"/>
          <a:stretch/>
        </p:blipFill>
        <p:spPr>
          <a:xfrm>
            <a:off x="-1" y="-12"/>
            <a:ext cx="2583000" cy="1411200"/>
          </a:xfrm>
          <a:prstGeom prst="rect">
            <a:avLst/>
          </a:prstGeom>
          <a:noFill/>
          <a:ln>
            <a:noFill/>
          </a:ln>
        </p:spPr>
      </p:pic>
      <p:pic>
        <p:nvPicPr>
          <p:cNvPr id="60" name="Google Shape;60;p7"/>
          <p:cNvPicPr preferRelativeResize="0"/>
          <p:nvPr/>
        </p:nvPicPr>
        <p:blipFill rotWithShape="1">
          <a:blip r:embed="rId2">
            <a:alphaModFix/>
          </a:blip>
          <a:srcRect b="0" l="64575" r="0" t="87845"/>
          <a:stretch/>
        </p:blipFill>
        <p:spPr>
          <a:xfrm>
            <a:off x="7873199" y="6024600"/>
            <a:ext cx="4318800" cy="833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 name="Google Shape;7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C"/>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sensores.lat"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txBox="1"/>
          <p:nvPr>
            <p:ph type="ctrTitle"/>
          </p:nvPr>
        </p:nvSpPr>
        <p:spPr>
          <a:xfrm>
            <a:off x="1925050" y="2380700"/>
            <a:ext cx="4666200" cy="2963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3906D8"/>
              </a:buClr>
              <a:buSzPts val="6000"/>
              <a:buFont typeface="Arial"/>
              <a:buNone/>
            </a:pPr>
            <a:r>
              <a:rPr b="1" i="1" lang="es-EC" sz="3600">
                <a:solidFill>
                  <a:srgbClr val="3906D8"/>
                </a:solidFill>
                <a:latin typeface="Arial"/>
                <a:ea typeface="Arial"/>
                <a:cs typeface="Arial"/>
                <a:sym typeface="Arial"/>
              </a:rPr>
              <a:t>IoT Honeynet Deployment Experience in LAC</a:t>
            </a:r>
            <a:endParaRPr b="1" i="1" sz="3600">
              <a:solidFill>
                <a:srgbClr val="3906D8"/>
              </a:solidFill>
              <a:latin typeface="Arial"/>
              <a:ea typeface="Arial"/>
              <a:cs typeface="Arial"/>
              <a:sym typeface="Arial"/>
            </a:endParaRPr>
          </a:p>
        </p:txBody>
      </p:sp>
      <p:sp>
        <p:nvSpPr>
          <p:cNvPr id="96" name="Google Shape;96;p13"/>
          <p:cNvSpPr txBox="1"/>
          <p:nvPr>
            <p:ph idx="1" type="subTitle"/>
          </p:nvPr>
        </p:nvSpPr>
        <p:spPr>
          <a:xfrm>
            <a:off x="1925050" y="4487100"/>
            <a:ext cx="4544100" cy="54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F7F7F"/>
              </a:buClr>
              <a:buSzPts val="2400"/>
              <a:buNone/>
            </a:pPr>
            <a:r>
              <a:rPr i="1" lang="es-EC">
                <a:solidFill>
                  <a:srgbClr val="7F7F7F"/>
                </a:solidFill>
                <a:latin typeface="Arial"/>
                <a:ea typeface="Arial"/>
                <a:cs typeface="Arial"/>
                <a:sym typeface="Arial"/>
              </a:rPr>
              <a:t>Nov 2021</a:t>
            </a:r>
            <a:endParaRPr b="1" i="1">
              <a:solidFill>
                <a:schemeClr val="lt1"/>
              </a:solidFill>
              <a:latin typeface="Arial"/>
              <a:ea typeface="Arial"/>
              <a:cs typeface="Arial"/>
              <a:sym typeface="Arial"/>
            </a:endParaRPr>
          </a:p>
        </p:txBody>
      </p:sp>
      <p:pic>
        <p:nvPicPr>
          <p:cNvPr id="97" name="Google Shape;97;p13"/>
          <p:cNvPicPr preferRelativeResize="0"/>
          <p:nvPr/>
        </p:nvPicPr>
        <p:blipFill>
          <a:blip r:embed="rId3">
            <a:alphaModFix/>
          </a:blip>
          <a:stretch>
            <a:fillRect/>
          </a:stretch>
        </p:blipFill>
        <p:spPr>
          <a:xfrm>
            <a:off x="7005225" y="3165750"/>
            <a:ext cx="4762500" cy="2857500"/>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Interested parties</a:t>
            </a:r>
            <a:endParaRPr b="1">
              <a:solidFill>
                <a:srgbClr val="666666"/>
              </a:solidFill>
            </a:endParaRPr>
          </a:p>
        </p:txBody>
      </p:sp>
      <p:sp>
        <p:nvSpPr>
          <p:cNvPr id="172" name="Google Shape;172;p22"/>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CERTs/CSIRTs working in the project</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UNLP, EPN, CSIRT-NQN</a:t>
            </a:r>
            <a:endParaRPr>
              <a:solidFill>
                <a:srgbClr val="434343"/>
              </a:solidFill>
            </a:endParaRPr>
          </a:p>
          <a:p>
            <a:pPr indent="-342900" lvl="1" marL="914400" rtl="0" algn="l">
              <a:spcBef>
                <a:spcPts val="0"/>
              </a:spcBef>
              <a:spcAft>
                <a:spcPts val="0"/>
              </a:spcAft>
              <a:buClr>
                <a:srgbClr val="434343"/>
              </a:buClr>
              <a:buSzPts val="1800"/>
              <a:buChar char="○"/>
            </a:pPr>
            <a:r>
              <a:rPr lang="es-EC">
                <a:solidFill>
                  <a:srgbClr val="434343"/>
                </a:solidFill>
              </a:rPr>
              <a:t>MoRENet</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REUNA</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CUDI (MX role)</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CSIRT-RD</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Other institutions and individuals</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IXP</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Cybersec companies</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Gov</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HEI</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b="1" lang="es-EC">
                <a:solidFill>
                  <a:srgbClr val="FF0000"/>
                </a:solidFill>
              </a:rPr>
              <a:t>*</a:t>
            </a:r>
            <a:r>
              <a:rPr lang="es-EC" u="sng">
                <a:solidFill>
                  <a:srgbClr val="434343"/>
                </a:solidFill>
              </a:rPr>
              <a:t>Enthusiasm skyrocket when they start receiving their data</a:t>
            </a:r>
            <a:endParaRPr b="1" u="sng">
              <a:solidFill>
                <a:srgbClr val="FF0000"/>
              </a:solidFill>
            </a:endParaRPr>
          </a:p>
        </p:txBody>
      </p:sp>
      <p:pic>
        <p:nvPicPr>
          <p:cNvPr id="173" name="Google Shape;173;p22"/>
          <p:cNvPicPr preferRelativeResize="0"/>
          <p:nvPr/>
        </p:nvPicPr>
        <p:blipFill>
          <a:blip r:embed="rId3">
            <a:alphaModFix/>
          </a:blip>
          <a:stretch>
            <a:fillRect/>
          </a:stretch>
        </p:blipFill>
        <p:spPr>
          <a:xfrm>
            <a:off x="8515625" y="2086837"/>
            <a:ext cx="3371575" cy="33715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1000"/>
                                        <p:tgtEl>
                                          <p:spTgt spid="17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1000"/>
                                        <p:tgtEl>
                                          <p:spTgt spid="172">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1000"/>
                                        <p:tgtEl>
                                          <p:spTgt spid="172">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Effect filter="fade" transition="in">
                                      <p:cBhvr>
                                        <p:cTn dur="1000"/>
                                        <p:tgtEl>
                                          <p:spTgt spid="172">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Effect filter="fade" transition="in">
                                      <p:cBhvr>
                                        <p:cTn dur="1000"/>
                                        <p:tgtEl>
                                          <p:spTgt spid="172">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Effect filter="fade" transition="in">
                                      <p:cBhvr>
                                        <p:cTn dur="1000"/>
                                        <p:tgtEl>
                                          <p:spTgt spid="172">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Effect filter="fade" transition="in">
                                      <p:cBhvr>
                                        <p:cTn dur="1000"/>
                                        <p:tgtEl>
                                          <p:spTgt spid="172">
                                            <p:txEl>
                                              <p:pRg end="6" st="6"/>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Effect filter="fade" transition="in">
                                      <p:cBhvr>
                                        <p:cTn dur="1000"/>
                                        <p:tgtEl>
                                          <p:spTgt spid="172">
                                            <p:txEl>
                                              <p:pRg end="7" st="7"/>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Effect filter="fade" transition="in">
                                      <p:cBhvr>
                                        <p:cTn dur="1000"/>
                                        <p:tgtEl>
                                          <p:spTgt spid="172">
                                            <p:txEl>
                                              <p:pRg end="8" st="8"/>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animEffect filter="fade" transition="in">
                                      <p:cBhvr>
                                        <p:cTn dur="1000"/>
                                        <p:tgtEl>
                                          <p:spTgt spid="172">
                                            <p:txEl>
                                              <p:pRg end="9" st="9"/>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72">
                                            <p:txEl>
                                              <p:pRg end="10" st="10"/>
                                            </p:txEl>
                                          </p:spTgt>
                                        </p:tgtEl>
                                        <p:attrNameLst>
                                          <p:attrName>style.visibility</p:attrName>
                                        </p:attrNameLst>
                                      </p:cBhvr>
                                      <p:to>
                                        <p:strVal val="visible"/>
                                      </p:to>
                                    </p:set>
                                    <p:animEffect filter="fade" transition="in">
                                      <p:cBhvr>
                                        <p:cTn dur="1000"/>
                                        <p:tgtEl>
                                          <p:spTgt spid="172">
                                            <p:txEl>
                                              <p:pRg end="10" st="10"/>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72">
                                            <p:txEl>
                                              <p:pRg end="11" st="11"/>
                                            </p:txEl>
                                          </p:spTgt>
                                        </p:tgtEl>
                                        <p:attrNameLst>
                                          <p:attrName>style.visibility</p:attrName>
                                        </p:attrNameLst>
                                      </p:cBhvr>
                                      <p:to>
                                        <p:strVal val="visible"/>
                                      </p:to>
                                    </p:set>
                                    <p:animEffect filter="fade" transition="in">
                                      <p:cBhvr>
                                        <p:cTn dur="1000"/>
                                        <p:tgtEl>
                                          <p:spTgt spid="17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3"/>
          <p:cNvPicPr preferRelativeResize="0"/>
          <p:nvPr/>
        </p:nvPicPr>
        <p:blipFill>
          <a:blip r:embed="rId3">
            <a:alphaModFix/>
          </a:blip>
          <a:stretch>
            <a:fillRect/>
          </a:stretch>
        </p:blipFill>
        <p:spPr>
          <a:xfrm>
            <a:off x="1665900" y="1355450"/>
            <a:ext cx="10521402" cy="5502549"/>
          </a:xfrm>
          <a:prstGeom prst="rect">
            <a:avLst/>
          </a:prstGeom>
          <a:noFill/>
          <a:ln>
            <a:noFill/>
          </a:ln>
        </p:spPr>
      </p:pic>
      <p:sp>
        <p:nvSpPr>
          <p:cNvPr id="179" name="Google Shape;179;p23"/>
          <p:cNvSpPr txBox="1"/>
          <p:nvPr>
            <p:ph type="title"/>
          </p:nvPr>
        </p:nvSpPr>
        <p:spPr>
          <a:xfrm>
            <a:off x="2452600" y="365125"/>
            <a:ext cx="9189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Generosa colección de datos (fields)</a:t>
            </a:r>
            <a:endParaRPr b="1">
              <a:solidFill>
                <a:srgbClr val="666666"/>
              </a:solidFill>
            </a:endParaRPr>
          </a:p>
        </p:txBody>
      </p:sp>
      <p:grpSp>
        <p:nvGrpSpPr>
          <p:cNvPr id="180" name="Google Shape;180;p23"/>
          <p:cNvGrpSpPr/>
          <p:nvPr/>
        </p:nvGrpSpPr>
        <p:grpSpPr>
          <a:xfrm>
            <a:off x="2228178" y="0"/>
            <a:ext cx="6964251" cy="6858001"/>
            <a:chOff x="4935478" y="0"/>
            <a:chExt cx="6964251" cy="6858001"/>
          </a:xfrm>
        </p:grpSpPr>
        <p:pic>
          <p:nvPicPr>
            <p:cNvPr id="181" name="Google Shape;181;p23"/>
            <p:cNvPicPr preferRelativeResize="0"/>
            <p:nvPr/>
          </p:nvPicPr>
          <p:blipFill>
            <a:blip r:embed="rId4">
              <a:alphaModFix/>
            </a:blip>
            <a:stretch>
              <a:fillRect/>
            </a:stretch>
          </p:blipFill>
          <p:spPr>
            <a:xfrm>
              <a:off x="4935478" y="0"/>
              <a:ext cx="2321045" cy="6858001"/>
            </a:xfrm>
            <a:prstGeom prst="rect">
              <a:avLst/>
            </a:prstGeom>
            <a:noFill/>
            <a:ln>
              <a:noFill/>
            </a:ln>
          </p:spPr>
        </p:pic>
        <p:pic>
          <p:nvPicPr>
            <p:cNvPr id="182" name="Google Shape;182;p23"/>
            <p:cNvPicPr preferRelativeResize="0"/>
            <p:nvPr/>
          </p:nvPicPr>
          <p:blipFill>
            <a:blip r:embed="rId5">
              <a:alphaModFix/>
            </a:blip>
            <a:stretch>
              <a:fillRect/>
            </a:stretch>
          </p:blipFill>
          <p:spPr>
            <a:xfrm>
              <a:off x="7256515" y="0"/>
              <a:ext cx="2331720" cy="6858000"/>
            </a:xfrm>
            <a:prstGeom prst="rect">
              <a:avLst/>
            </a:prstGeom>
            <a:noFill/>
            <a:ln>
              <a:noFill/>
            </a:ln>
          </p:spPr>
        </p:pic>
        <p:pic>
          <p:nvPicPr>
            <p:cNvPr id="183" name="Google Shape;183;p23"/>
            <p:cNvPicPr preferRelativeResize="0"/>
            <p:nvPr/>
          </p:nvPicPr>
          <p:blipFill>
            <a:blip r:embed="rId6">
              <a:alphaModFix/>
            </a:blip>
            <a:stretch>
              <a:fillRect/>
            </a:stretch>
          </p:blipFill>
          <p:spPr>
            <a:xfrm>
              <a:off x="9578807" y="0"/>
              <a:ext cx="2320921" cy="685800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Sustainability</a:t>
            </a:r>
            <a:endParaRPr b="1">
              <a:solidFill>
                <a:srgbClr val="666666"/>
              </a:solidFill>
            </a:endParaRPr>
          </a:p>
        </p:txBody>
      </p:sp>
      <p:sp>
        <p:nvSpPr>
          <p:cNvPr id="189" name="Google Shape;189;p24"/>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AutoNum type="arabicPeriod"/>
            </a:pPr>
            <a:r>
              <a:rPr lang="es-EC">
                <a:solidFill>
                  <a:srgbClr val="434343"/>
                </a:solidFill>
              </a:rPr>
              <a:t>How to keep the project in a post-FRIDA founding era?</a:t>
            </a:r>
            <a:endParaRPr>
              <a:solidFill>
                <a:srgbClr val="434343"/>
              </a:solidFill>
            </a:endParaRPr>
          </a:p>
          <a:p>
            <a:pPr indent="-342900" lvl="0" marL="457200" rtl="0" algn="l">
              <a:spcBef>
                <a:spcPts val="0"/>
              </a:spcBef>
              <a:spcAft>
                <a:spcPts val="0"/>
              </a:spcAft>
              <a:buClr>
                <a:srgbClr val="434343"/>
              </a:buClr>
              <a:buSzPts val="1800"/>
              <a:buAutoNum type="arabicPeriod"/>
            </a:pPr>
            <a:r>
              <a:rPr lang="es-EC">
                <a:solidFill>
                  <a:srgbClr val="434343"/>
                </a:solidFill>
              </a:rPr>
              <a:t>To keep promotion </a:t>
            </a:r>
            <a:r>
              <a:rPr lang="es-EC">
                <a:solidFill>
                  <a:srgbClr val="434343"/>
                </a:solidFill>
              </a:rPr>
              <a:t>campaigns</a:t>
            </a:r>
            <a:endParaRPr>
              <a:solidFill>
                <a:srgbClr val="434343"/>
              </a:solidFill>
            </a:endParaRPr>
          </a:p>
          <a:p>
            <a:pPr indent="-342900" lvl="0" marL="457200" rtl="0" algn="l">
              <a:spcBef>
                <a:spcPts val="0"/>
              </a:spcBef>
              <a:spcAft>
                <a:spcPts val="0"/>
              </a:spcAft>
              <a:buClr>
                <a:srgbClr val="434343"/>
              </a:buClr>
              <a:buSzPts val="1800"/>
              <a:buAutoNum type="arabicPeriod"/>
            </a:pPr>
            <a:r>
              <a:rPr lang="es-EC">
                <a:solidFill>
                  <a:srgbClr val="434343"/>
                </a:solidFill>
              </a:rPr>
              <a:t>To move to a voluntary schema</a:t>
            </a:r>
            <a:endParaRPr>
              <a:solidFill>
                <a:srgbClr val="434343"/>
              </a:solidFill>
            </a:endParaRPr>
          </a:p>
          <a:p>
            <a:pPr indent="-342900" lvl="0" marL="457200" rtl="0" algn="l">
              <a:spcBef>
                <a:spcPts val="0"/>
              </a:spcBef>
              <a:spcAft>
                <a:spcPts val="0"/>
              </a:spcAft>
              <a:buClr>
                <a:srgbClr val="434343"/>
              </a:buClr>
              <a:buSzPts val="1800"/>
              <a:buAutoNum type="arabicPeriod"/>
            </a:pPr>
            <a:r>
              <a:rPr lang="es-EC">
                <a:solidFill>
                  <a:srgbClr val="434343"/>
                </a:solidFill>
              </a:rPr>
              <a:t>Look for funds/grants to implement new services</a:t>
            </a:r>
            <a:endParaRPr>
              <a:solidFill>
                <a:srgbClr val="434343"/>
              </a:solidFill>
            </a:endParaRPr>
          </a:p>
          <a:p>
            <a:pPr indent="-342900" lvl="1" marL="914400" rtl="0" algn="l">
              <a:spcBef>
                <a:spcPts val="0"/>
              </a:spcBef>
              <a:spcAft>
                <a:spcPts val="0"/>
              </a:spcAft>
              <a:buClr>
                <a:srgbClr val="434343"/>
              </a:buClr>
              <a:buSzPts val="1800"/>
              <a:buChar char="○"/>
            </a:pPr>
            <a:r>
              <a:rPr lang="es-EC">
                <a:solidFill>
                  <a:srgbClr val="434343"/>
                </a:solidFill>
              </a:rPr>
              <a:t>Dashboard</a:t>
            </a:r>
            <a:endParaRPr>
              <a:solidFill>
                <a:srgbClr val="434343"/>
              </a:solidFill>
            </a:endParaRPr>
          </a:p>
          <a:p>
            <a:pPr indent="-342900" lvl="1" marL="914400" rtl="0" algn="l">
              <a:spcBef>
                <a:spcPts val="0"/>
              </a:spcBef>
              <a:spcAft>
                <a:spcPts val="0"/>
              </a:spcAft>
              <a:buClr>
                <a:srgbClr val="434343"/>
              </a:buClr>
              <a:buSzPts val="1800"/>
              <a:buChar char="○"/>
            </a:pPr>
            <a:r>
              <a:rPr lang="es-EC">
                <a:solidFill>
                  <a:srgbClr val="434343"/>
                </a:solidFill>
              </a:rPr>
              <a:t>Alerts</a:t>
            </a:r>
            <a:endParaRPr>
              <a:solidFill>
                <a:srgbClr val="434343"/>
              </a:solidFill>
            </a:endParaRPr>
          </a:p>
          <a:p>
            <a:pPr indent="-342900" lvl="1" marL="914400" rtl="0" algn="l">
              <a:spcBef>
                <a:spcPts val="0"/>
              </a:spcBef>
              <a:spcAft>
                <a:spcPts val="0"/>
              </a:spcAft>
              <a:buClr>
                <a:srgbClr val="434343"/>
              </a:buClr>
              <a:buSzPts val="1800"/>
              <a:buChar char="○"/>
            </a:pPr>
            <a:r>
              <a:rPr lang="es-EC">
                <a:solidFill>
                  <a:srgbClr val="434343"/>
                </a:solidFill>
              </a:rPr>
              <a:t>Feeds?</a:t>
            </a:r>
            <a:endParaRPr>
              <a:solidFill>
                <a:srgbClr val="434343"/>
              </a:solidFill>
            </a:endParaRPr>
          </a:p>
          <a:p>
            <a:pPr indent="0" lvl="0" marL="0" rtl="0" algn="l">
              <a:lnSpc>
                <a:spcPct val="90000"/>
              </a:lnSpc>
              <a:spcBef>
                <a:spcPts val="1000"/>
              </a:spcBef>
              <a:spcAft>
                <a:spcPts val="0"/>
              </a:spcAft>
              <a:buNone/>
            </a:pPr>
            <a:r>
              <a:t/>
            </a:r>
            <a:endParaRPr>
              <a:solidFill>
                <a:srgbClr val="434343"/>
              </a:solidFill>
            </a:endParaRPr>
          </a:p>
        </p:txBody>
      </p:sp>
      <p:pic>
        <p:nvPicPr>
          <p:cNvPr id="190" name="Google Shape;190;p24"/>
          <p:cNvPicPr preferRelativeResize="0"/>
          <p:nvPr/>
        </p:nvPicPr>
        <p:blipFill>
          <a:blip r:embed="rId3">
            <a:alphaModFix/>
          </a:blip>
          <a:stretch>
            <a:fillRect/>
          </a:stretch>
        </p:blipFill>
        <p:spPr>
          <a:xfrm>
            <a:off x="8515625" y="2086837"/>
            <a:ext cx="3371575" cy="3371575"/>
          </a:xfrm>
          <a:prstGeom prst="rect">
            <a:avLst/>
          </a:prstGeom>
          <a:noFill/>
          <a:ln>
            <a:noFill/>
          </a:ln>
          <a:effectLst>
            <a:outerShdw blurRad="57150" rotWithShape="0" algn="bl" dir="5400000" dist="19050">
              <a:srgbClr val="3906D8">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1000"/>
                                        <p:tgtEl>
                                          <p:spTgt spid="18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1000"/>
                                        <p:tgtEl>
                                          <p:spTgt spid="18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1000"/>
                                        <p:tgtEl>
                                          <p:spTgt spid="189">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1000"/>
                                        <p:tgtEl>
                                          <p:spTgt spid="189">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1000"/>
                                        <p:tgtEl>
                                          <p:spTgt spid="189">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1000"/>
                                        <p:tgtEl>
                                          <p:spTgt spid="189">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89">
                                            <p:txEl>
                                              <p:pRg end="6" st="6"/>
                                            </p:txEl>
                                          </p:spTgt>
                                        </p:tgtEl>
                                        <p:attrNameLst>
                                          <p:attrName>style.visibility</p:attrName>
                                        </p:attrNameLst>
                                      </p:cBhvr>
                                      <p:to>
                                        <p:strVal val="visible"/>
                                      </p:to>
                                    </p:set>
                                    <p:animEffect filter="fade" transition="in">
                                      <p:cBhvr>
                                        <p:cTn dur="1000"/>
                                        <p:tgtEl>
                                          <p:spTgt spid="189">
                                            <p:txEl>
                                              <p:pRg end="6" st="6"/>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89">
                                            <p:txEl>
                                              <p:pRg end="7" st="7"/>
                                            </p:txEl>
                                          </p:spTgt>
                                        </p:tgtEl>
                                        <p:attrNameLst>
                                          <p:attrName>style.visibility</p:attrName>
                                        </p:attrNameLst>
                                      </p:cBhvr>
                                      <p:to>
                                        <p:strVal val="visible"/>
                                      </p:to>
                                    </p:set>
                                    <p:animEffect filter="fade" transition="in">
                                      <p:cBhvr>
                                        <p:cTn dur="1000"/>
                                        <p:tgtEl>
                                          <p:spTgt spid="18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4" name="Shape 194"/>
        <p:cNvGrpSpPr/>
        <p:nvPr/>
      </p:nvGrpSpPr>
      <p:grpSpPr>
        <a:xfrm>
          <a:off x="0" y="0"/>
          <a:ext cx="0" cy="0"/>
          <a:chOff x="0" y="0"/>
          <a:chExt cx="0" cy="0"/>
        </a:xfrm>
      </p:grpSpPr>
      <p:pic>
        <p:nvPicPr>
          <p:cNvPr id="195" name="Google Shape;195;p25"/>
          <p:cNvPicPr preferRelativeResize="0"/>
          <p:nvPr/>
        </p:nvPicPr>
        <p:blipFill>
          <a:blip r:embed="rId3">
            <a:alphaModFix/>
          </a:blip>
          <a:stretch>
            <a:fillRect/>
          </a:stretch>
        </p:blipFill>
        <p:spPr>
          <a:xfrm>
            <a:off x="3310875" y="1018703"/>
            <a:ext cx="5570225" cy="4820600"/>
          </a:xfrm>
          <a:prstGeom prst="rect">
            <a:avLst/>
          </a:prstGeom>
          <a:noFill/>
          <a:ln>
            <a:noFill/>
          </a:ln>
          <a:effectLst>
            <a:outerShdw blurRad="57150" rotWithShape="0" algn="bl" dir="5400000" dist="19050">
              <a:srgbClr val="000000">
                <a:alpha val="50000"/>
              </a:srgbClr>
            </a:outerShdw>
          </a:effectLst>
        </p:spPr>
      </p:pic>
      <p:pic>
        <p:nvPicPr>
          <p:cNvPr id="196" name="Google Shape;196;p25"/>
          <p:cNvPicPr preferRelativeResize="0"/>
          <p:nvPr/>
        </p:nvPicPr>
        <p:blipFill>
          <a:blip r:embed="rId4">
            <a:alphaModFix/>
          </a:blip>
          <a:stretch>
            <a:fillRect/>
          </a:stretch>
        </p:blipFill>
        <p:spPr>
          <a:xfrm>
            <a:off x="0" y="5715000"/>
            <a:ext cx="1905000"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3153775" y="1895550"/>
            <a:ext cx="8193900" cy="22230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SzPts val="6000"/>
              <a:buNone/>
            </a:pPr>
            <a:r>
              <a:rPr b="1" lang="es-EC">
                <a:solidFill>
                  <a:srgbClr val="434343"/>
                </a:solidFill>
              </a:rPr>
              <a:t>¡Gracias!</a:t>
            </a:r>
            <a:endParaRPr b="1">
              <a:solidFill>
                <a:srgbClr val="434343"/>
              </a:solidFill>
            </a:endParaRPr>
          </a:p>
        </p:txBody>
      </p:sp>
      <p:sp>
        <p:nvSpPr>
          <p:cNvPr id="202" name="Google Shape;202;p26"/>
          <p:cNvSpPr txBox="1"/>
          <p:nvPr>
            <p:ph idx="1" type="body"/>
          </p:nvPr>
        </p:nvSpPr>
        <p:spPr>
          <a:xfrm>
            <a:off x="6932050" y="4119625"/>
            <a:ext cx="4421700" cy="15003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000"/>
              </a:spcBef>
              <a:spcAft>
                <a:spcPts val="0"/>
              </a:spcAft>
              <a:buSzPts val="2400"/>
              <a:buNone/>
            </a:pPr>
            <a:r>
              <a:rPr b="1" lang="es-EC"/>
              <a:t>¡Les esperamos en el proyecto!</a:t>
            </a:r>
            <a:endParaRPr b="1"/>
          </a:p>
        </p:txBody>
      </p:sp>
      <p:sp>
        <p:nvSpPr>
          <p:cNvPr id="203" name="Google Shape;203;p26"/>
          <p:cNvSpPr/>
          <p:nvPr/>
        </p:nvSpPr>
        <p:spPr>
          <a:xfrm>
            <a:off x="1768600" y="216375"/>
            <a:ext cx="6707232" cy="3734748"/>
          </a:xfrm>
          <a:prstGeom prst="cloud">
            <a:avLst/>
          </a:prstGeom>
          <a:solidFill>
            <a:srgbClr val="A4C2F4"/>
          </a:solidFill>
          <a:ln>
            <a:noFill/>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s-EC" sz="3000">
                <a:solidFill>
                  <a:schemeClr val="dk1"/>
                </a:solidFill>
                <a:latin typeface="Courier New"/>
                <a:ea typeface="Courier New"/>
                <a:cs typeface="Courier New"/>
                <a:sym typeface="Courier New"/>
              </a:rPr>
              <a:t>🕸</a:t>
            </a:r>
            <a:r>
              <a:rPr lang="es-EC" sz="3000">
                <a:solidFill>
                  <a:schemeClr val="dk1"/>
                </a:solidFill>
              </a:rPr>
              <a:t> </a:t>
            </a:r>
            <a:r>
              <a:rPr b="1" lang="es-EC" sz="2400" u="sng">
                <a:solidFill>
                  <a:schemeClr val="hlink"/>
                </a:solidFill>
                <a:latin typeface="Courier New"/>
                <a:ea typeface="Courier New"/>
                <a:cs typeface="Courier New"/>
                <a:sym typeface="Courier New"/>
                <a:hlinkClick r:id="rId3"/>
              </a:rPr>
              <a:t>https://Sensores.LAT</a:t>
            </a:r>
            <a:endParaRPr b="1" sz="24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s-EC" sz="2400">
                <a:solidFill>
                  <a:schemeClr val="dk1"/>
                </a:solidFill>
              </a:rPr>
              <a:t>📧 </a:t>
            </a:r>
            <a:r>
              <a:rPr b="1" lang="es-EC" sz="2400">
                <a:solidFill>
                  <a:schemeClr val="dk1"/>
                </a:solidFill>
                <a:latin typeface="Courier New"/>
                <a:ea typeface="Courier New"/>
                <a:cs typeface="Courier New"/>
                <a:sym typeface="Courier New"/>
              </a:rPr>
              <a:t>csirt@cedia.org.ec</a:t>
            </a:r>
            <a:endParaRPr b="1" sz="24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t/>
            </a:r>
            <a:endParaRPr sz="2400">
              <a:solidFill>
                <a:schemeClr val="dk1"/>
              </a:solidFill>
            </a:endParaRPr>
          </a:p>
          <a:p>
            <a:pPr indent="0" lvl="0" marL="0" rtl="0" algn="ctr">
              <a:spcBef>
                <a:spcPts val="0"/>
              </a:spcBef>
              <a:spcAft>
                <a:spcPts val="0"/>
              </a:spcAft>
              <a:buNone/>
            </a:pPr>
            <a:r>
              <a:rPr lang="es-EC" sz="2400">
                <a:solidFill>
                  <a:schemeClr val="dk1"/>
                </a:solidFill>
              </a:rPr>
              <a:t>📱 +593 99 924 6504 (Ernesto)</a:t>
            </a:r>
            <a:br>
              <a:rPr lang="es-EC" sz="2400">
                <a:solidFill>
                  <a:schemeClr val="dk1"/>
                </a:solidFill>
              </a:rPr>
            </a:br>
            <a:r>
              <a:rPr lang="es-EC" sz="2400">
                <a:solidFill>
                  <a:schemeClr val="dk1"/>
                </a:solidFill>
              </a:rPr>
              <a:t>     +593 98 466 9053 (Paul)</a:t>
            </a:r>
            <a:endParaRPr sz="3000">
              <a:latin typeface="Courier New"/>
              <a:ea typeface="Courier New"/>
              <a:cs typeface="Courier New"/>
              <a:sym typeface="Courier New"/>
            </a:endParaRPr>
          </a:p>
        </p:txBody>
      </p:sp>
      <p:pic>
        <p:nvPicPr>
          <p:cNvPr id="204" name="Google Shape;204;p26"/>
          <p:cNvPicPr preferRelativeResize="0"/>
          <p:nvPr/>
        </p:nvPicPr>
        <p:blipFill>
          <a:blip r:embed="rId4">
            <a:alphaModFix/>
          </a:blip>
          <a:stretch>
            <a:fillRect/>
          </a:stretch>
        </p:blipFill>
        <p:spPr>
          <a:xfrm>
            <a:off x="0" y="3543300"/>
            <a:ext cx="4762500" cy="28575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ppt_w</p:attrName>
                                        </p:attrNameLst>
                                      </p:cBhvr>
                                      <p:tavLst>
                                        <p:tav fmla="" tm="0">
                                          <p:val>
                                            <p:strVal val="0"/>
                                          </p:val>
                                        </p:tav>
                                        <p:tav fmla="" tm="100000">
                                          <p:val>
                                            <p:strVal val="#ppt_w"/>
                                          </p:val>
                                        </p:tav>
                                      </p:tavLst>
                                    </p:anim>
                                    <p:anim calcmode="lin" valueType="num">
                                      <p:cBhvr additive="base">
                                        <p:cTn dur="1000"/>
                                        <p:tgtEl>
                                          <p:spTgt spid="20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1000"/>
                                        <p:tgtEl>
                                          <p:spTgt spid="202"/>
                                        </p:tgtEl>
                                        <p:attrNameLst>
                                          <p:attrName>ppt_w</p:attrName>
                                        </p:attrNameLst>
                                      </p:cBhvr>
                                      <p:tavLst>
                                        <p:tav fmla="" tm="0">
                                          <p:val>
                                            <p:strVal val="0"/>
                                          </p:val>
                                        </p:tav>
                                        <p:tav fmla="" tm="100000">
                                          <p:val>
                                            <p:strVal val="#ppt_w"/>
                                          </p:val>
                                        </p:tav>
                                      </p:tavLst>
                                    </p:anim>
                                    <p:anim calcmode="lin" valueType="num">
                                      <p:cBhvr additive="base">
                                        <p:cTn dur="1000"/>
                                        <p:tgtEl>
                                          <p:spTgt spid="2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FRIDA, CSIRT CEDIA, ShadowServer</a:t>
            </a:r>
            <a:endParaRPr b="1">
              <a:solidFill>
                <a:srgbClr val="666666"/>
              </a:solidFill>
            </a:endParaRPr>
          </a:p>
        </p:txBody>
      </p:sp>
      <p:pic>
        <p:nvPicPr>
          <p:cNvPr id="103" name="Google Shape;103;p14"/>
          <p:cNvPicPr preferRelativeResize="0"/>
          <p:nvPr/>
        </p:nvPicPr>
        <p:blipFill>
          <a:blip r:embed="rId3">
            <a:alphaModFix/>
          </a:blip>
          <a:stretch>
            <a:fillRect/>
          </a:stretch>
        </p:blipFill>
        <p:spPr>
          <a:xfrm>
            <a:off x="6905725" y="4877021"/>
            <a:ext cx="4448176" cy="998432"/>
          </a:xfrm>
          <a:prstGeom prst="rect">
            <a:avLst/>
          </a:prstGeom>
          <a:noFill/>
          <a:ln>
            <a:noFill/>
          </a:ln>
        </p:spPr>
      </p:pic>
      <p:pic>
        <p:nvPicPr>
          <p:cNvPr id="104" name="Google Shape;104;p14"/>
          <p:cNvPicPr preferRelativeResize="0"/>
          <p:nvPr/>
        </p:nvPicPr>
        <p:blipFill rotWithShape="1">
          <a:blip r:embed="rId4">
            <a:alphaModFix/>
          </a:blip>
          <a:srcRect b="0" l="0" r="0" t="0"/>
          <a:stretch/>
        </p:blipFill>
        <p:spPr>
          <a:xfrm>
            <a:off x="7547362" y="2927288"/>
            <a:ext cx="3164907" cy="1273875"/>
          </a:xfrm>
          <a:prstGeom prst="rect">
            <a:avLst/>
          </a:prstGeom>
          <a:noFill/>
          <a:ln>
            <a:noFill/>
          </a:ln>
        </p:spPr>
      </p:pic>
      <p:sp>
        <p:nvSpPr>
          <p:cNvPr id="105" name="Google Shape;105;p14"/>
          <p:cNvSpPr/>
          <p:nvPr/>
        </p:nvSpPr>
        <p:spPr>
          <a:xfrm>
            <a:off x="2476250" y="2927300"/>
            <a:ext cx="2991900" cy="3396900"/>
          </a:xfrm>
          <a:prstGeom prst="verticalScroll">
            <a:avLst>
              <a:gd fmla="val 12500" name="adj"/>
            </a:avLst>
          </a:prstGeom>
          <a:solidFill>
            <a:srgbClr val="BF9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b="1" lang="es-EC">
                <a:solidFill>
                  <a:srgbClr val="FFFFFF"/>
                </a:solidFill>
              </a:rPr>
            </a:br>
            <a:r>
              <a:rPr b="1" lang="es-EC">
                <a:solidFill>
                  <a:srgbClr val="FFFFFF"/>
                </a:solidFill>
              </a:rPr>
              <a:t>Internet Stability and Security:</a:t>
            </a:r>
            <a:endParaRPr b="1">
              <a:solidFill>
                <a:srgbClr val="FFFFFF"/>
              </a:solidFill>
            </a:endParaRPr>
          </a:p>
          <a:p>
            <a:pPr indent="0" lvl="0" marL="0" rtl="0" algn="ctr">
              <a:spcBef>
                <a:spcPts val="0"/>
              </a:spcBef>
              <a:spcAft>
                <a:spcPts val="0"/>
              </a:spcAft>
              <a:buNone/>
            </a:pPr>
            <a:r>
              <a:t/>
            </a:r>
            <a:endParaRPr sz="1300">
              <a:solidFill>
                <a:srgbClr val="FFFFFF"/>
              </a:solidFill>
            </a:endParaRPr>
          </a:p>
          <a:p>
            <a:pPr indent="0" lvl="0" marL="0" rtl="0" algn="ctr">
              <a:spcBef>
                <a:spcPts val="0"/>
              </a:spcBef>
              <a:spcAft>
                <a:spcPts val="0"/>
              </a:spcAft>
              <a:buClr>
                <a:schemeClr val="dk1"/>
              </a:buClr>
              <a:buSzPts val="1100"/>
              <a:buFont typeface="Arial"/>
              <a:buNone/>
            </a:pPr>
            <a:r>
              <a:rPr lang="es-EC" sz="1300">
                <a:solidFill>
                  <a:srgbClr val="FFFFFF"/>
                </a:solidFill>
              </a:rPr>
              <a:t>Deploy an IoT honeypot network in Latin America and the Caribbean</a:t>
            </a:r>
            <a:endParaRPr sz="1300">
              <a:solidFill>
                <a:srgbClr val="FFFFFF"/>
              </a:solidFill>
            </a:endParaRPr>
          </a:p>
          <a:p>
            <a:pPr indent="0" lvl="0" marL="0" rtl="0" algn="ctr">
              <a:spcBef>
                <a:spcPts val="0"/>
              </a:spcBef>
              <a:spcAft>
                <a:spcPts val="0"/>
              </a:spcAft>
              <a:buClr>
                <a:schemeClr val="dk1"/>
              </a:buClr>
              <a:buSzPts val="1100"/>
              <a:buFont typeface="Arial"/>
              <a:buNone/>
            </a:pPr>
            <a:r>
              <a:rPr lang="es-EC" sz="1300">
                <a:solidFill>
                  <a:srgbClr val="FFFFFF"/>
                </a:solidFill>
              </a:rPr>
              <a:t>FRIDA Grants</a:t>
            </a:r>
            <a:endParaRPr sz="1300">
              <a:solidFill>
                <a:srgbClr val="FFFFFF"/>
              </a:solidFill>
            </a:endParaRPr>
          </a:p>
          <a:p>
            <a:pPr indent="0" lvl="0" marL="0" rtl="0" algn="ctr">
              <a:spcBef>
                <a:spcPts val="0"/>
              </a:spcBef>
              <a:spcAft>
                <a:spcPts val="0"/>
              </a:spcAft>
              <a:buClr>
                <a:schemeClr val="dk1"/>
              </a:buClr>
              <a:buSzPts val="1100"/>
              <a:buFont typeface="Arial"/>
              <a:buNone/>
            </a:pPr>
            <a:r>
              <a:rPr lang="es-EC" sz="1300">
                <a:solidFill>
                  <a:srgbClr val="FFFFFF"/>
                </a:solidFill>
              </a:rPr>
              <a:t>CEDIA &amp; The Shadowserver foundation initiative to deploy an IoT networks in the region.</a:t>
            </a:r>
            <a:endParaRPr>
              <a:solidFill>
                <a:srgbClr val="FFFFFF"/>
              </a:solidFill>
            </a:endParaRPr>
          </a:p>
        </p:txBody>
      </p:sp>
      <p:cxnSp>
        <p:nvCxnSpPr>
          <p:cNvPr id="106" name="Google Shape;106;p14"/>
          <p:cNvCxnSpPr>
            <a:endCxn id="105" idx="1"/>
          </p:cNvCxnSpPr>
          <p:nvPr/>
        </p:nvCxnSpPr>
        <p:spPr>
          <a:xfrm flipH="1" rot="-5400000">
            <a:off x="739738" y="2515250"/>
            <a:ext cx="2264400" cy="1956600"/>
          </a:xfrm>
          <a:prstGeom prst="curvedConnector2">
            <a:avLst/>
          </a:prstGeom>
          <a:noFill/>
          <a:ln cap="flat" cmpd="sng" w="76200">
            <a:solidFill>
              <a:srgbClr val="4A86E8"/>
            </a:solidFill>
            <a:prstDash val="solid"/>
            <a:round/>
            <a:headEnd len="med" w="med" type="none"/>
            <a:tailEnd len="med" w="med" type="none"/>
          </a:ln>
        </p:spPr>
      </p:cxnSp>
      <p:cxnSp>
        <p:nvCxnSpPr>
          <p:cNvPr id="107" name="Google Shape;107;p14"/>
          <p:cNvCxnSpPr>
            <a:stCxn id="104" idx="1"/>
            <a:endCxn id="105" idx="3"/>
          </p:cNvCxnSpPr>
          <p:nvPr/>
        </p:nvCxnSpPr>
        <p:spPr>
          <a:xfrm flipH="1">
            <a:off x="5094262" y="3564225"/>
            <a:ext cx="2453100" cy="1061400"/>
          </a:xfrm>
          <a:prstGeom prst="curvedConnector3">
            <a:avLst>
              <a:gd fmla="val 42379" name="adj1"/>
            </a:avLst>
          </a:prstGeom>
          <a:noFill/>
          <a:ln cap="flat" cmpd="sng" w="76200">
            <a:solidFill>
              <a:srgbClr val="4A86E8"/>
            </a:solidFill>
            <a:prstDash val="solid"/>
            <a:round/>
            <a:headEnd len="med" w="med" type="none"/>
            <a:tailEnd len="med" w="med" type="none"/>
          </a:ln>
        </p:spPr>
      </p:cxnSp>
      <p:cxnSp>
        <p:nvCxnSpPr>
          <p:cNvPr id="108" name="Google Shape;108;p14"/>
          <p:cNvCxnSpPr>
            <a:stCxn id="103" idx="1"/>
            <a:endCxn id="105" idx="3"/>
          </p:cNvCxnSpPr>
          <p:nvPr/>
        </p:nvCxnSpPr>
        <p:spPr>
          <a:xfrm rot="10800000">
            <a:off x="5094025" y="4625637"/>
            <a:ext cx="1811700" cy="750600"/>
          </a:xfrm>
          <a:prstGeom prst="curvedConnector3">
            <a:avLst>
              <a:gd fmla="val 39675" name="adj1"/>
            </a:avLst>
          </a:prstGeom>
          <a:noFill/>
          <a:ln cap="flat" cmpd="sng" w="76200">
            <a:solidFill>
              <a:srgbClr val="4A86E8"/>
            </a:solidFill>
            <a:prstDash val="solid"/>
            <a:round/>
            <a:headEnd len="med" w="med" type="none"/>
            <a:tailEnd len="med" w="med" type="none"/>
          </a:ln>
        </p:spPr>
      </p:cxnSp>
      <p:pic>
        <p:nvPicPr>
          <p:cNvPr id="109" name="Google Shape;109;p14"/>
          <p:cNvPicPr preferRelativeResize="0"/>
          <p:nvPr/>
        </p:nvPicPr>
        <p:blipFill>
          <a:blip r:embed="rId5">
            <a:alphaModFix/>
          </a:blip>
          <a:stretch>
            <a:fillRect/>
          </a:stretch>
        </p:blipFill>
        <p:spPr>
          <a:xfrm>
            <a:off x="838188" y="1562200"/>
            <a:ext cx="4448175" cy="76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836155" y="3960205"/>
            <a:ext cx="6940800" cy="2907000"/>
          </a:xfrm>
          <a:prstGeom prst="rect">
            <a:avLst/>
          </a:prstGeom>
          <a:noFill/>
          <a:ln>
            <a:noFill/>
          </a:ln>
        </p:spPr>
        <p:txBody>
          <a:bodyPr anchorCtr="0" anchor="t" bIns="91425" lIns="91425" spcFirstLastPara="1" rIns="91425" wrap="square" tIns="91425">
            <a:spAutoFit/>
          </a:bodyPr>
          <a:lstStyle/>
          <a:p>
            <a:pPr indent="-342900" lvl="1" marL="914400" rtl="0" algn="l">
              <a:lnSpc>
                <a:spcPct val="90000"/>
              </a:lnSpc>
              <a:spcBef>
                <a:spcPts val="1000"/>
              </a:spcBef>
              <a:spcAft>
                <a:spcPts val="0"/>
              </a:spcAft>
              <a:buClr>
                <a:srgbClr val="434343"/>
              </a:buClr>
              <a:buSzPts val="1800"/>
              <a:buChar char="•"/>
            </a:pPr>
            <a:r>
              <a:t/>
            </a:r>
            <a:endParaRPr sz="2400">
              <a:solidFill>
                <a:srgbClr val="434343"/>
              </a:solidFill>
              <a:latin typeface="Calibri"/>
              <a:ea typeface="Calibri"/>
              <a:cs typeface="Calibri"/>
              <a:sym typeface="Calibri"/>
            </a:endParaRPr>
          </a:p>
          <a:p>
            <a:pPr indent="-342900" lvl="0" marL="457200" rtl="0" algn="l">
              <a:lnSpc>
                <a:spcPct val="90000"/>
              </a:lnSpc>
              <a:spcBef>
                <a:spcPts val="0"/>
              </a:spcBef>
              <a:spcAft>
                <a:spcPts val="0"/>
              </a:spcAft>
              <a:buClr>
                <a:srgbClr val="434343"/>
              </a:buClr>
              <a:buSzPts val="1800"/>
              <a:buChar char="•"/>
            </a:pPr>
            <a:r>
              <a:rPr lang="es-EC" sz="2800">
                <a:solidFill>
                  <a:srgbClr val="434343"/>
                </a:solidFill>
                <a:latin typeface="Calibri"/>
                <a:ea typeface="Calibri"/>
                <a:cs typeface="Calibri"/>
                <a:sym typeface="Calibri"/>
              </a:rPr>
              <a:t>Achieved ATM</a:t>
            </a:r>
            <a:r>
              <a:rPr lang="es-EC" sz="1700">
                <a:solidFill>
                  <a:srgbClr val="FF0000"/>
                </a:solidFill>
                <a:latin typeface="Calibri"/>
                <a:ea typeface="Calibri"/>
                <a:cs typeface="Calibri"/>
                <a:sym typeface="Calibri"/>
              </a:rPr>
              <a:t>*</a:t>
            </a:r>
            <a:endParaRPr sz="2800">
              <a:solidFill>
                <a:srgbClr val="434343"/>
              </a:solidFill>
              <a:latin typeface="Calibri"/>
              <a:ea typeface="Calibri"/>
              <a:cs typeface="Calibri"/>
              <a:sym typeface="Calibri"/>
            </a:endParaRPr>
          </a:p>
          <a:p>
            <a:pPr indent="-342900" lvl="1" marL="914400" rtl="0" algn="l">
              <a:lnSpc>
                <a:spcPct val="90000"/>
              </a:lnSpc>
              <a:spcBef>
                <a:spcPts val="0"/>
              </a:spcBef>
              <a:spcAft>
                <a:spcPts val="0"/>
              </a:spcAft>
              <a:buClr>
                <a:srgbClr val="434343"/>
              </a:buClr>
              <a:buSzPts val="1800"/>
              <a:buChar char="•"/>
            </a:pPr>
            <a:br>
              <a:rPr lang="es-EC" sz="2400">
                <a:solidFill>
                  <a:srgbClr val="434343"/>
                </a:solidFill>
                <a:latin typeface="Calibri"/>
                <a:ea typeface="Calibri"/>
                <a:cs typeface="Calibri"/>
                <a:sym typeface="Calibri"/>
              </a:rPr>
            </a:br>
            <a:r>
              <a:rPr lang="es-EC" sz="2400">
                <a:solidFill>
                  <a:srgbClr val="434343"/>
                </a:solidFill>
                <a:latin typeface="Calibri"/>
                <a:ea typeface="Calibri"/>
                <a:cs typeface="Calibri"/>
                <a:sym typeface="Calibri"/>
              </a:rPr>
              <a:t>	</a:t>
            </a:r>
            <a:r>
              <a:rPr lang="es-EC" sz="2000">
                <a:solidFill>
                  <a:srgbClr val="434343"/>
                </a:solidFill>
                <a:latin typeface="Calibri"/>
                <a:ea typeface="Calibri"/>
                <a:cs typeface="Calibri"/>
                <a:sym typeface="Calibri"/>
              </a:rPr>
              <a:t>🠆 ~</a:t>
            </a:r>
            <a:r>
              <a:rPr lang="es-EC" sz="2400">
                <a:solidFill>
                  <a:srgbClr val="434343"/>
                </a:solidFill>
                <a:latin typeface="Calibri"/>
                <a:ea typeface="Calibri"/>
                <a:cs typeface="Calibri"/>
                <a:sym typeface="Calibri"/>
              </a:rPr>
              <a:t>46</a:t>
            </a:r>
            <a:r>
              <a:rPr lang="es-EC" sz="2400">
                <a:solidFill>
                  <a:srgbClr val="434343"/>
                </a:solidFill>
                <a:latin typeface="Calibri"/>
                <a:ea typeface="Calibri"/>
                <a:cs typeface="Calibri"/>
                <a:sym typeface="Calibri"/>
              </a:rPr>
              <a:t> </a:t>
            </a:r>
            <a:r>
              <a:rPr lang="es-EC" sz="2400">
                <a:solidFill>
                  <a:srgbClr val="434343"/>
                </a:solidFill>
                <a:latin typeface="Calibri"/>
                <a:ea typeface="Calibri"/>
                <a:cs typeface="Calibri"/>
                <a:sym typeface="Calibri"/>
              </a:rPr>
              <a:t>sensors</a:t>
            </a:r>
            <a:br>
              <a:rPr lang="es-EC" sz="2400">
                <a:solidFill>
                  <a:srgbClr val="434343"/>
                </a:solidFill>
                <a:latin typeface="Calibri"/>
                <a:ea typeface="Calibri"/>
                <a:cs typeface="Calibri"/>
                <a:sym typeface="Calibri"/>
              </a:rPr>
            </a:br>
            <a:endParaRPr sz="2400">
              <a:solidFill>
                <a:srgbClr val="434343"/>
              </a:solidFill>
              <a:latin typeface="Calibri"/>
              <a:ea typeface="Calibri"/>
              <a:cs typeface="Calibri"/>
              <a:sym typeface="Calibri"/>
            </a:endParaRPr>
          </a:p>
          <a:p>
            <a:pPr indent="-342900" lvl="2" marL="1371600" rtl="0" algn="l">
              <a:lnSpc>
                <a:spcPct val="90000"/>
              </a:lnSpc>
              <a:spcBef>
                <a:spcPts val="0"/>
              </a:spcBef>
              <a:spcAft>
                <a:spcPts val="0"/>
              </a:spcAft>
              <a:buClr>
                <a:srgbClr val="434343"/>
              </a:buClr>
              <a:buSzPts val="1800"/>
              <a:buChar char="•"/>
            </a:pPr>
            <a:r>
              <a:rPr lang="es-EC" sz="2000">
                <a:solidFill>
                  <a:srgbClr val="434343"/>
                </a:solidFill>
                <a:latin typeface="Calibri"/>
                <a:ea typeface="Calibri"/>
                <a:cs typeface="Calibri"/>
                <a:sym typeface="Calibri"/>
              </a:rPr>
              <a:t>🠆 20 countries</a:t>
            </a:r>
            <a:endParaRPr sz="2000">
              <a:solidFill>
                <a:srgbClr val="434343"/>
              </a:solidFill>
              <a:latin typeface="Calibri"/>
              <a:ea typeface="Calibri"/>
              <a:cs typeface="Calibri"/>
              <a:sym typeface="Calibri"/>
            </a:endParaRPr>
          </a:p>
          <a:p>
            <a:pPr indent="0" lvl="0" marL="0" rtl="0" algn="l">
              <a:lnSpc>
                <a:spcPct val="90000"/>
              </a:lnSpc>
              <a:spcBef>
                <a:spcPts val="1000"/>
              </a:spcBef>
              <a:spcAft>
                <a:spcPts val="0"/>
              </a:spcAft>
              <a:buNone/>
            </a:pPr>
            <a:r>
              <a:t/>
            </a:r>
            <a:endParaRPr sz="1700">
              <a:solidFill>
                <a:srgbClr val="434343"/>
              </a:solidFill>
              <a:latin typeface="Calibri"/>
              <a:ea typeface="Calibri"/>
              <a:cs typeface="Calibri"/>
              <a:sym typeface="Calibri"/>
            </a:endParaRPr>
          </a:p>
          <a:p>
            <a:pPr indent="0" lvl="0" marL="0" rtl="0" algn="r">
              <a:lnSpc>
                <a:spcPct val="90000"/>
              </a:lnSpc>
              <a:spcBef>
                <a:spcPts val="1000"/>
              </a:spcBef>
              <a:spcAft>
                <a:spcPts val="0"/>
              </a:spcAft>
              <a:buNone/>
            </a:pPr>
            <a:r>
              <a:rPr lang="es-EC" sz="1700">
                <a:solidFill>
                  <a:srgbClr val="FF0000"/>
                </a:solidFill>
                <a:latin typeface="Calibri"/>
                <a:ea typeface="Calibri"/>
                <a:cs typeface="Calibri"/>
                <a:sym typeface="Calibri"/>
              </a:rPr>
              <a:t>* </a:t>
            </a:r>
            <a:r>
              <a:rPr lang="es-EC" sz="1700">
                <a:solidFill>
                  <a:srgbClr val="434343"/>
                </a:solidFill>
                <a:latin typeface="Calibri"/>
                <a:ea typeface="Calibri"/>
                <a:cs typeface="Calibri"/>
                <a:sym typeface="Calibri"/>
              </a:rPr>
              <a:t>@2021-11-01      .</a:t>
            </a:r>
            <a:endParaRPr/>
          </a:p>
        </p:txBody>
      </p:sp>
      <p:sp>
        <p:nvSpPr>
          <p:cNvPr id="115" name="Google Shape;115;p15"/>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IoT Honeypot Deployment in Latin America and the Caribbean</a:t>
            </a:r>
            <a:endParaRPr b="1">
              <a:solidFill>
                <a:srgbClr val="666666"/>
              </a:solidFill>
            </a:endParaRPr>
          </a:p>
        </p:txBody>
      </p:sp>
      <p:sp>
        <p:nvSpPr>
          <p:cNvPr id="116" name="Google Shape;116;p15"/>
          <p:cNvSpPr txBox="1"/>
          <p:nvPr>
            <p:ph idx="1" type="body"/>
          </p:nvPr>
        </p:nvSpPr>
        <p:spPr>
          <a:xfrm>
            <a:off x="838200" y="1825625"/>
            <a:ext cx="6940800" cy="25617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Financed by LACNIC FRIDA Program</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Aim to deploy:</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br>
              <a:rPr lang="es-EC">
                <a:solidFill>
                  <a:srgbClr val="434343"/>
                </a:solidFill>
              </a:rPr>
            </a:br>
            <a:r>
              <a:rPr lang="es-EC">
                <a:solidFill>
                  <a:srgbClr val="434343"/>
                </a:solidFill>
              </a:rPr>
              <a:t>	</a:t>
            </a:r>
            <a:r>
              <a:rPr lang="es-EC" sz="2000">
                <a:solidFill>
                  <a:srgbClr val="434343"/>
                </a:solidFill>
              </a:rPr>
              <a:t>🠆 </a:t>
            </a:r>
            <a:r>
              <a:rPr lang="es-EC">
                <a:solidFill>
                  <a:srgbClr val="434343"/>
                </a:solidFill>
              </a:rPr>
              <a:t>50 sensors</a:t>
            </a:r>
            <a:br>
              <a:rPr lang="es-EC">
                <a:solidFill>
                  <a:srgbClr val="434343"/>
                </a:solidFill>
              </a:rPr>
            </a:br>
            <a:endParaRPr>
              <a:solidFill>
                <a:srgbClr val="434343"/>
              </a:solidFill>
            </a:endParaRPr>
          </a:p>
          <a:p>
            <a:pPr indent="-342900" lvl="2" marL="1371600" rtl="0" algn="l">
              <a:lnSpc>
                <a:spcPct val="90000"/>
              </a:lnSpc>
              <a:spcBef>
                <a:spcPts val="0"/>
              </a:spcBef>
              <a:spcAft>
                <a:spcPts val="0"/>
              </a:spcAft>
              <a:buClr>
                <a:srgbClr val="434343"/>
              </a:buClr>
              <a:buSzPts val="1800"/>
              <a:buChar char="•"/>
            </a:pPr>
            <a:r>
              <a:rPr lang="es-EC">
                <a:solidFill>
                  <a:srgbClr val="434343"/>
                </a:solidFill>
              </a:rPr>
              <a:t>🠆 15 countries</a:t>
            </a:r>
            <a:endParaRPr>
              <a:solidFill>
                <a:srgbClr val="434343"/>
              </a:solidFill>
            </a:endParaRPr>
          </a:p>
          <a:p>
            <a:pPr indent="0" lvl="0" marL="0" rtl="0" algn="r">
              <a:spcBef>
                <a:spcPts val="1000"/>
              </a:spcBef>
              <a:spcAft>
                <a:spcPts val="0"/>
              </a:spcAft>
              <a:buNone/>
            </a:pPr>
            <a:r>
              <a:t/>
            </a:r>
            <a:endParaRPr sz="1700">
              <a:solidFill>
                <a:srgbClr val="434343"/>
              </a:solidFill>
            </a:endParaRPr>
          </a:p>
        </p:txBody>
      </p:sp>
      <p:pic>
        <p:nvPicPr>
          <p:cNvPr id="117" name="Google Shape;117;p15"/>
          <p:cNvPicPr preferRelativeResize="0"/>
          <p:nvPr/>
        </p:nvPicPr>
        <p:blipFill>
          <a:blip r:embed="rId3">
            <a:alphaModFix/>
          </a:blip>
          <a:stretch>
            <a:fillRect/>
          </a:stretch>
        </p:blipFill>
        <p:spPr>
          <a:xfrm>
            <a:off x="1371603" y="3615038"/>
            <a:ext cx="772375" cy="772375"/>
          </a:xfrm>
          <a:prstGeom prst="rect">
            <a:avLst/>
          </a:prstGeom>
          <a:noFill/>
          <a:ln>
            <a:noFill/>
          </a:ln>
        </p:spPr>
      </p:pic>
      <p:pic>
        <p:nvPicPr>
          <p:cNvPr id="118" name="Google Shape;118;p15"/>
          <p:cNvPicPr preferRelativeResize="0"/>
          <p:nvPr/>
        </p:nvPicPr>
        <p:blipFill>
          <a:blip r:embed="rId4">
            <a:alphaModFix/>
          </a:blip>
          <a:stretch>
            <a:fillRect/>
          </a:stretch>
        </p:blipFill>
        <p:spPr>
          <a:xfrm>
            <a:off x="1371600" y="2802450"/>
            <a:ext cx="772375" cy="772375"/>
          </a:xfrm>
          <a:prstGeom prst="rect">
            <a:avLst/>
          </a:prstGeom>
          <a:noFill/>
          <a:ln>
            <a:noFill/>
          </a:ln>
        </p:spPr>
      </p:pic>
      <p:pic>
        <p:nvPicPr>
          <p:cNvPr id="119" name="Google Shape;119;p15"/>
          <p:cNvPicPr preferRelativeResize="0"/>
          <p:nvPr/>
        </p:nvPicPr>
        <p:blipFill>
          <a:blip r:embed="rId5">
            <a:alphaModFix/>
          </a:blip>
          <a:stretch>
            <a:fillRect/>
          </a:stretch>
        </p:blipFill>
        <p:spPr>
          <a:xfrm>
            <a:off x="1371603" y="5592463"/>
            <a:ext cx="772375" cy="772375"/>
          </a:xfrm>
          <a:prstGeom prst="rect">
            <a:avLst/>
          </a:prstGeom>
          <a:noFill/>
          <a:ln>
            <a:noFill/>
          </a:ln>
        </p:spPr>
      </p:pic>
      <p:pic>
        <p:nvPicPr>
          <p:cNvPr id="120" name="Google Shape;120;p15"/>
          <p:cNvPicPr preferRelativeResize="0"/>
          <p:nvPr/>
        </p:nvPicPr>
        <p:blipFill>
          <a:blip r:embed="rId6">
            <a:alphaModFix/>
          </a:blip>
          <a:stretch>
            <a:fillRect/>
          </a:stretch>
        </p:blipFill>
        <p:spPr>
          <a:xfrm>
            <a:off x="1371600" y="4779875"/>
            <a:ext cx="772375" cy="772375"/>
          </a:xfrm>
          <a:prstGeom prst="rect">
            <a:avLst/>
          </a:prstGeom>
          <a:noFill/>
          <a:ln>
            <a:noFill/>
          </a:ln>
        </p:spPr>
      </p:pic>
      <p:cxnSp>
        <p:nvCxnSpPr>
          <p:cNvPr id="121" name="Google Shape;121;p15"/>
          <p:cNvCxnSpPr/>
          <p:nvPr/>
        </p:nvCxnSpPr>
        <p:spPr>
          <a:xfrm>
            <a:off x="3546600" y="4602375"/>
            <a:ext cx="3132600" cy="600"/>
          </a:xfrm>
          <a:prstGeom prst="curvedConnector3">
            <a:avLst>
              <a:gd fmla="val 50000" name="adj1"/>
            </a:avLst>
          </a:prstGeom>
          <a:noFill/>
          <a:ln cap="flat" cmpd="sng" w="114300">
            <a:solidFill>
              <a:srgbClr val="93C47D"/>
            </a:solidFill>
            <a:prstDash val="dash"/>
            <a:round/>
            <a:headEnd len="med" w="med" type="none"/>
            <a:tailEnd len="med" w="med" type="triangle"/>
          </a:ln>
        </p:spPr>
      </p:cxnSp>
      <p:pic>
        <p:nvPicPr>
          <p:cNvPr id="122" name="Google Shape;122;p15"/>
          <p:cNvPicPr preferRelativeResize="0"/>
          <p:nvPr/>
        </p:nvPicPr>
        <p:blipFill>
          <a:blip r:embed="rId7">
            <a:alphaModFix/>
          </a:blip>
          <a:stretch>
            <a:fillRect/>
          </a:stretch>
        </p:blipFill>
        <p:spPr>
          <a:xfrm>
            <a:off x="5361278" y="2380848"/>
            <a:ext cx="3513500" cy="44771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Extending the network to Africa</a:t>
            </a:r>
            <a:endParaRPr b="1">
              <a:solidFill>
                <a:srgbClr val="666666"/>
              </a:solidFill>
            </a:endParaRPr>
          </a:p>
        </p:txBody>
      </p:sp>
      <p:sp>
        <p:nvSpPr>
          <p:cNvPr id="128" name="Google Shape;128;p16"/>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s-EC">
                <a:solidFill>
                  <a:srgbClr val="434343"/>
                </a:solidFill>
              </a:rPr>
              <a:t>We are very interested in extending this initiative to interested parties in Africa: </a:t>
            </a:r>
            <a:endParaRPr>
              <a:solidFill>
                <a:srgbClr val="434343"/>
              </a:solidFill>
            </a:endParaRPr>
          </a:p>
          <a:p>
            <a:pPr indent="-342900" lvl="0" marL="457200" rtl="0" algn="l">
              <a:lnSpc>
                <a:spcPct val="90000"/>
              </a:lnSpc>
              <a:spcBef>
                <a:spcPts val="1000"/>
              </a:spcBef>
              <a:spcAft>
                <a:spcPts val="0"/>
              </a:spcAft>
              <a:buClr>
                <a:srgbClr val="434343"/>
              </a:buClr>
              <a:buSzPts val="1800"/>
              <a:buChar char="•"/>
            </a:pPr>
            <a:r>
              <a:rPr lang="es-EC">
                <a:solidFill>
                  <a:srgbClr val="434343"/>
                </a:solidFill>
              </a:rPr>
              <a:t>ISP</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NREN</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Universities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Security companies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etc</a:t>
            </a:r>
            <a:endParaRPr>
              <a:solidFill>
                <a:srgbClr val="434343"/>
              </a:solidFill>
            </a:endParaRPr>
          </a:p>
          <a:p>
            <a:pPr indent="0" lvl="0" marL="0" rtl="0" algn="l">
              <a:lnSpc>
                <a:spcPct val="90000"/>
              </a:lnSpc>
              <a:spcBef>
                <a:spcPts val="1000"/>
              </a:spcBef>
              <a:spcAft>
                <a:spcPts val="0"/>
              </a:spcAft>
              <a:buNone/>
            </a:pPr>
            <a:r>
              <a:rPr lang="es-EC">
                <a:solidFill>
                  <a:srgbClr val="434343"/>
                </a:solidFill>
              </a:rPr>
              <a:t>In the following slides we will talk about what we</a:t>
            </a:r>
            <a:endParaRPr>
              <a:solidFill>
                <a:srgbClr val="434343"/>
              </a:solidFill>
            </a:endParaRPr>
          </a:p>
          <a:p>
            <a:pPr indent="0" lvl="0" marL="0" rtl="0" algn="l">
              <a:lnSpc>
                <a:spcPct val="90000"/>
              </a:lnSpc>
              <a:spcBef>
                <a:spcPts val="1000"/>
              </a:spcBef>
              <a:spcAft>
                <a:spcPts val="0"/>
              </a:spcAft>
              <a:buNone/>
            </a:pPr>
            <a:r>
              <a:rPr lang="es-EC">
                <a:solidFill>
                  <a:srgbClr val="434343"/>
                </a:solidFill>
              </a:rPr>
              <a:t>achieved and how can we collaborate with you.</a:t>
            </a:r>
            <a:endParaRPr>
              <a:solidFill>
                <a:srgbClr val="434343"/>
              </a:solidFill>
            </a:endParaRPr>
          </a:p>
        </p:txBody>
      </p:sp>
      <p:pic>
        <p:nvPicPr>
          <p:cNvPr id="129" name="Google Shape;129;p16"/>
          <p:cNvPicPr preferRelativeResize="0"/>
          <p:nvPr/>
        </p:nvPicPr>
        <p:blipFill>
          <a:blip r:embed="rId3">
            <a:alphaModFix/>
          </a:blip>
          <a:stretch>
            <a:fillRect/>
          </a:stretch>
        </p:blipFill>
        <p:spPr>
          <a:xfrm>
            <a:off x="8515625" y="2086837"/>
            <a:ext cx="3371575" cy="3371575"/>
          </a:xfrm>
          <a:prstGeom prst="rect">
            <a:avLst/>
          </a:prstGeom>
          <a:noFill/>
          <a:ln>
            <a:noFill/>
          </a:ln>
          <a:effectLst>
            <a:outerShdw blurRad="57150" rotWithShape="0" algn="bl" dir="5400000" dist="19050">
              <a:srgbClr val="3906D8">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1000"/>
                                        <p:tgtEl>
                                          <p:spTgt spid="128">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Effect filter="fade" transition="in">
                                      <p:cBhvr>
                                        <p:cTn dur="1000"/>
                                        <p:tgtEl>
                                          <p:spTgt spid="128">
                                            <p:txEl>
                                              <p:pRg end="6" st="6"/>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animEffect filter="fade" transition="in">
                                      <p:cBhvr>
                                        <p:cTn dur="1000"/>
                                        <p:tgtEl>
                                          <p:spTgt spid="12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Objectives</a:t>
            </a:r>
            <a:endParaRPr b="1">
              <a:solidFill>
                <a:srgbClr val="666666"/>
              </a:solidFill>
            </a:endParaRPr>
          </a:p>
        </p:txBody>
      </p:sp>
      <p:sp>
        <p:nvSpPr>
          <p:cNvPr id="135" name="Google Shape;135;p17"/>
          <p:cNvSpPr txBox="1"/>
          <p:nvPr>
            <p:ph idx="1" type="body"/>
          </p:nvPr>
        </p:nvSpPr>
        <p:spPr>
          <a:xfrm>
            <a:off x="838200" y="1825625"/>
            <a:ext cx="7612200" cy="2344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To gather information on attempted attacks on computers in our region (from within and outside the region)</a:t>
            </a:r>
            <a:endParaRPr>
              <a:solidFill>
                <a:srgbClr val="434343"/>
              </a:solidFill>
            </a:endParaRPr>
          </a:p>
          <a:p>
            <a:pPr indent="-342900" lvl="0" marL="457200" rtl="0" algn="l">
              <a:lnSpc>
                <a:spcPct val="90000"/>
              </a:lnSpc>
              <a:spcBef>
                <a:spcPts val="1000"/>
              </a:spcBef>
              <a:spcAft>
                <a:spcPts val="1000"/>
              </a:spcAft>
              <a:buClr>
                <a:srgbClr val="434343"/>
              </a:buClr>
              <a:buSzPts val="1800"/>
              <a:buChar char="•"/>
            </a:pPr>
            <a:r>
              <a:rPr lang="es-EC">
                <a:solidFill>
                  <a:srgbClr val="434343"/>
                </a:solidFill>
              </a:rPr>
              <a:t>To provide organizations with useful information about attacks to/from their networks.</a:t>
            </a:r>
            <a:endParaRPr>
              <a:solidFill>
                <a:srgbClr val="434343"/>
              </a:solidFill>
            </a:endParaRPr>
          </a:p>
        </p:txBody>
      </p:sp>
      <p:pic>
        <p:nvPicPr>
          <p:cNvPr id="136" name="Google Shape;136;p17"/>
          <p:cNvPicPr preferRelativeResize="0"/>
          <p:nvPr/>
        </p:nvPicPr>
        <p:blipFill>
          <a:blip r:embed="rId3">
            <a:alphaModFix/>
          </a:blip>
          <a:stretch>
            <a:fillRect/>
          </a:stretch>
        </p:blipFill>
        <p:spPr>
          <a:xfrm>
            <a:off x="8166250" y="1022538"/>
            <a:ext cx="3873350" cy="3148000"/>
          </a:xfrm>
          <a:prstGeom prst="rect">
            <a:avLst/>
          </a:prstGeom>
          <a:noFill/>
          <a:ln>
            <a:noFill/>
          </a:ln>
        </p:spPr>
      </p:pic>
      <p:sp>
        <p:nvSpPr>
          <p:cNvPr id="137" name="Google Shape;137;p17"/>
          <p:cNvSpPr txBox="1"/>
          <p:nvPr>
            <p:ph idx="1" type="body"/>
          </p:nvPr>
        </p:nvSpPr>
        <p:spPr>
          <a:xfrm>
            <a:off x="838200" y="4018150"/>
            <a:ext cx="10515600" cy="23448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Generate visibility </a:t>
            </a:r>
            <a:r>
              <a:rPr lang="es-EC">
                <a:solidFill>
                  <a:srgbClr val="434343"/>
                </a:solidFill>
              </a:rPr>
              <a:t>of </a:t>
            </a:r>
            <a:r>
              <a:rPr lang="es-EC">
                <a:solidFill>
                  <a:srgbClr val="434343"/>
                </a:solidFill>
              </a:rPr>
              <a:t>the region's own activity</a:t>
            </a:r>
            <a:endParaRPr>
              <a:solidFill>
                <a:srgbClr val="434343"/>
              </a:solidFill>
            </a:endParaRPr>
          </a:p>
          <a:p>
            <a:pPr indent="-342900" lvl="0" marL="457200" rtl="0" algn="l">
              <a:lnSpc>
                <a:spcPct val="90000"/>
              </a:lnSpc>
              <a:spcBef>
                <a:spcPts val="1000"/>
              </a:spcBef>
              <a:spcAft>
                <a:spcPts val="1000"/>
              </a:spcAft>
              <a:buClr>
                <a:srgbClr val="434343"/>
              </a:buClr>
              <a:buSzPts val="1800"/>
              <a:buChar char="•"/>
            </a:pPr>
            <a:r>
              <a:rPr lang="es-EC">
                <a:solidFill>
                  <a:srgbClr val="434343"/>
                </a:solidFill>
              </a:rPr>
              <a:t>Integrate different organizations and teams in a network with common objectives and benefits</a:t>
            </a:r>
            <a:endParaRPr>
              <a:solidFill>
                <a:srgbClr val="43434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500"/>
                                        <p:tgtEl>
                                          <p:spTgt spid="135">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1500"/>
                                        <p:tgtEl>
                                          <p:spTgt spid="13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500"/>
                                        <p:tgtEl>
                                          <p:spTgt spid="137">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500"/>
                                        <p:tgtEl>
                                          <p:spTgt spid="13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Benefits</a:t>
            </a:r>
            <a:endParaRPr b="1">
              <a:solidFill>
                <a:srgbClr val="666666"/>
              </a:solidFill>
            </a:endParaRPr>
          </a:p>
        </p:txBody>
      </p:sp>
      <p:sp>
        <p:nvSpPr>
          <p:cNvPr id="143" name="Google Shape;143;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Easy to implement and minimal resources needs.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Information on unusual activity against sensors, like: </a:t>
            </a:r>
            <a:endParaRPr>
              <a:solidFill>
                <a:srgbClr val="434343"/>
              </a:solidFill>
            </a:endParaRPr>
          </a:p>
          <a:p>
            <a:pPr indent="0" lvl="0" marL="457200" rtl="0" algn="l">
              <a:lnSpc>
                <a:spcPct val="90000"/>
              </a:lnSpc>
              <a:spcBef>
                <a:spcPts val="1000"/>
              </a:spcBef>
              <a:spcAft>
                <a:spcPts val="0"/>
              </a:spcAft>
              <a:buNone/>
            </a:pPr>
            <a:r>
              <a:rPr lang="es-EC">
                <a:solidFill>
                  <a:srgbClr val="434343"/>
                </a:solidFill>
              </a:rPr>
              <a:t>IPv4, date, ports, protocols and associated IoCs.</a:t>
            </a:r>
            <a:endParaRPr>
              <a:solidFill>
                <a:srgbClr val="434343"/>
              </a:solidFill>
            </a:endParaRPr>
          </a:p>
          <a:p>
            <a:pPr indent="-342900" lvl="0" marL="457200" rtl="0" algn="l">
              <a:lnSpc>
                <a:spcPct val="90000"/>
              </a:lnSpc>
              <a:spcBef>
                <a:spcPts val="1000"/>
              </a:spcBef>
              <a:spcAft>
                <a:spcPts val="0"/>
              </a:spcAft>
              <a:buClr>
                <a:srgbClr val="434343"/>
              </a:buClr>
              <a:buSzPts val="1800"/>
              <a:buChar char="•"/>
            </a:pPr>
            <a:r>
              <a:rPr lang="es-EC">
                <a:solidFill>
                  <a:srgbClr val="434343"/>
                </a:solidFill>
              </a:rPr>
              <a:t>For the contributors to the project we send them the</a:t>
            </a:r>
            <a:endParaRPr>
              <a:solidFill>
                <a:srgbClr val="434343"/>
              </a:solidFill>
            </a:endParaRPr>
          </a:p>
          <a:p>
            <a:pPr indent="0" lvl="0" marL="457200" rtl="0" algn="l">
              <a:lnSpc>
                <a:spcPct val="90000"/>
              </a:lnSpc>
              <a:spcBef>
                <a:spcPts val="1000"/>
              </a:spcBef>
              <a:spcAft>
                <a:spcPts val="0"/>
              </a:spcAft>
              <a:buNone/>
            </a:pPr>
            <a:r>
              <a:rPr lang="es-EC">
                <a:solidFill>
                  <a:srgbClr val="434343"/>
                </a:solidFill>
              </a:rPr>
              <a:t>(full-raw) information regarding their activity against any</a:t>
            </a:r>
            <a:endParaRPr>
              <a:solidFill>
                <a:srgbClr val="434343"/>
              </a:solidFill>
            </a:endParaRPr>
          </a:p>
          <a:p>
            <a:pPr indent="0" lvl="0" marL="457200" rtl="0" algn="l">
              <a:lnSpc>
                <a:spcPct val="90000"/>
              </a:lnSpc>
              <a:spcBef>
                <a:spcPts val="1000"/>
              </a:spcBef>
              <a:spcAft>
                <a:spcPts val="0"/>
              </a:spcAft>
              <a:buNone/>
            </a:pPr>
            <a:r>
              <a:rPr lang="es-EC">
                <a:solidFill>
                  <a:srgbClr val="434343"/>
                </a:solidFill>
              </a:rPr>
              <a:t>sensor in the network.</a:t>
            </a:r>
            <a:endParaRPr>
              <a:solidFill>
                <a:srgbClr val="434343"/>
              </a:solidFill>
            </a:endParaRPr>
          </a:p>
          <a:p>
            <a:pPr indent="-342900" lvl="0" marL="457200" rtl="0" algn="l">
              <a:lnSpc>
                <a:spcPct val="90000"/>
              </a:lnSpc>
              <a:spcBef>
                <a:spcPts val="1000"/>
              </a:spcBef>
              <a:spcAft>
                <a:spcPts val="0"/>
              </a:spcAft>
              <a:buClr>
                <a:srgbClr val="434343"/>
              </a:buClr>
              <a:buSzPts val="1800"/>
              <a:buChar char="•"/>
            </a:pPr>
            <a:r>
              <a:rPr lang="es-EC">
                <a:solidFill>
                  <a:srgbClr val="434343"/>
                </a:solidFill>
              </a:rPr>
              <a:t>Visibility and useful data for generating reports</a:t>
            </a:r>
            <a:endParaRPr>
              <a:solidFill>
                <a:srgbClr val="434343"/>
              </a:solidFill>
            </a:endParaRPr>
          </a:p>
          <a:p>
            <a:pPr indent="0" lvl="0" marL="457200" rtl="0" algn="l">
              <a:lnSpc>
                <a:spcPct val="90000"/>
              </a:lnSpc>
              <a:spcBef>
                <a:spcPts val="1000"/>
              </a:spcBef>
              <a:spcAft>
                <a:spcPts val="0"/>
              </a:spcAft>
              <a:buNone/>
            </a:pPr>
            <a:r>
              <a:rPr lang="es-EC">
                <a:solidFill>
                  <a:srgbClr val="434343"/>
                </a:solidFill>
              </a:rPr>
              <a:t>and statistics.</a:t>
            </a:r>
            <a:endParaRPr>
              <a:solidFill>
                <a:srgbClr val="434343"/>
              </a:solidFill>
            </a:endParaRPr>
          </a:p>
        </p:txBody>
      </p:sp>
      <p:pic>
        <p:nvPicPr>
          <p:cNvPr id="144" name="Google Shape;144;p18"/>
          <p:cNvPicPr preferRelativeResize="0"/>
          <p:nvPr/>
        </p:nvPicPr>
        <p:blipFill>
          <a:blip r:embed="rId3">
            <a:alphaModFix/>
          </a:blip>
          <a:stretch>
            <a:fillRect/>
          </a:stretch>
        </p:blipFill>
        <p:spPr>
          <a:xfrm>
            <a:off x="8242450" y="2133600"/>
            <a:ext cx="3873350" cy="387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1500"/>
                                        <p:tgtEl>
                                          <p:spTgt spid="14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1500"/>
                                        <p:tgtEl>
                                          <p:spTgt spid="14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1500"/>
                                        <p:tgtEl>
                                          <p:spTgt spid="143">
                                            <p:txEl>
                                              <p:pRg end="2" st="2"/>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1500"/>
                                        <p:tgtEl>
                                          <p:spTgt spid="143">
                                            <p:txEl>
                                              <p:pRg end="3" st="3"/>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animEffect filter="fade" transition="in">
                                      <p:cBhvr>
                                        <p:cTn dur="1500"/>
                                        <p:tgtEl>
                                          <p:spTgt spid="143">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animEffect filter="fade" transition="in">
                                      <p:cBhvr>
                                        <p:cTn dur="1500"/>
                                        <p:tgtEl>
                                          <p:spTgt spid="143">
                                            <p:txEl>
                                              <p:pRg end="5" st="5"/>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43">
                                            <p:txEl>
                                              <p:pRg end="6" st="6"/>
                                            </p:txEl>
                                          </p:spTgt>
                                        </p:tgtEl>
                                        <p:attrNameLst>
                                          <p:attrName>style.visibility</p:attrName>
                                        </p:attrNameLst>
                                      </p:cBhvr>
                                      <p:to>
                                        <p:strVal val="visible"/>
                                      </p:to>
                                    </p:set>
                                    <p:animEffect filter="fade" transition="in">
                                      <p:cBhvr>
                                        <p:cTn dur="1500"/>
                                        <p:tgtEl>
                                          <p:spTgt spid="143">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43">
                                            <p:txEl>
                                              <p:pRg end="7" st="7"/>
                                            </p:txEl>
                                          </p:spTgt>
                                        </p:tgtEl>
                                        <p:attrNameLst>
                                          <p:attrName>style.visibility</p:attrName>
                                        </p:attrNameLst>
                                      </p:cBhvr>
                                      <p:to>
                                        <p:strVal val="visible"/>
                                      </p:to>
                                    </p:set>
                                    <p:animEffect filter="fade" transition="in">
                                      <p:cBhvr>
                                        <p:cTn dur="1500"/>
                                        <p:tgtEl>
                                          <p:spTgt spid="14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2452600" y="365125"/>
            <a:ext cx="90990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Is it difficult is to implement a sensor?</a:t>
            </a:r>
            <a:endParaRPr b="1">
              <a:solidFill>
                <a:srgbClr val="666666"/>
              </a:solidFill>
            </a:endParaRPr>
          </a:p>
        </p:txBody>
      </p:sp>
      <p:sp>
        <p:nvSpPr>
          <p:cNvPr id="150" name="Google Shape;150;p19"/>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Quite easy to implement</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Simple requirements:</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VMWare, KVM or Xen VM</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Ubuntu [18|20].04</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1 vCPU</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1GB RAM</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10-20GB HD</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2 public IPv4 (</a:t>
            </a:r>
            <a:r>
              <a:rPr lang="es-EC">
                <a:solidFill>
                  <a:srgbClr val="434343"/>
                </a:solidFill>
              </a:rPr>
              <a:t>recommended: 4 public IPv4)</a:t>
            </a:r>
            <a:endParaRPr>
              <a:solidFill>
                <a:srgbClr val="434343"/>
              </a:solidFill>
            </a:endParaRPr>
          </a:p>
          <a:p>
            <a:pPr indent="-342900" lvl="1" marL="914400" rtl="0" algn="l">
              <a:spcBef>
                <a:spcPts val="0"/>
              </a:spcBef>
              <a:spcAft>
                <a:spcPts val="0"/>
              </a:spcAft>
              <a:buClr>
                <a:srgbClr val="434343"/>
              </a:buClr>
              <a:buSzPts val="1800"/>
              <a:buChar char="•"/>
            </a:pPr>
            <a:r>
              <a:rPr lang="es-EC" u="sng">
                <a:solidFill>
                  <a:srgbClr val="434343"/>
                </a:solidFill>
              </a:rPr>
              <a:t>Unfiltered</a:t>
            </a:r>
            <a:r>
              <a:rPr lang="es-EC">
                <a:solidFill>
                  <a:srgbClr val="434343"/>
                </a:solidFill>
              </a:rPr>
              <a:t> &amp; all of them configured in a single NIC</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We </a:t>
            </a:r>
            <a:r>
              <a:rPr b="1" lang="es-EC">
                <a:solidFill>
                  <a:srgbClr val="434343"/>
                </a:solidFill>
              </a:rPr>
              <a:t>do not</a:t>
            </a:r>
            <a:r>
              <a:rPr lang="es-EC">
                <a:solidFill>
                  <a:srgbClr val="434343"/>
                </a:solidFill>
              </a:rPr>
              <a:t> require:</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Higher uptime levels</a:t>
            </a:r>
            <a:endParaRPr>
              <a:solidFill>
                <a:srgbClr val="434343"/>
              </a:solidFill>
            </a:endParaRPr>
          </a:p>
          <a:p>
            <a:pPr indent="-342900" lvl="1" marL="914400" rtl="0" algn="l">
              <a:lnSpc>
                <a:spcPct val="90000"/>
              </a:lnSpc>
              <a:spcBef>
                <a:spcPts val="0"/>
              </a:spcBef>
              <a:spcAft>
                <a:spcPts val="0"/>
              </a:spcAft>
              <a:buClr>
                <a:srgbClr val="434343"/>
              </a:buClr>
              <a:buSzPts val="1800"/>
              <a:buChar char="•"/>
            </a:pPr>
            <a:r>
              <a:rPr lang="es-EC">
                <a:solidFill>
                  <a:srgbClr val="434343"/>
                </a:solidFill>
              </a:rPr>
              <a:t>Too much support time</a:t>
            </a:r>
            <a:endParaRPr>
              <a:solidFill>
                <a:srgbClr val="434343"/>
              </a:solidFill>
            </a:endParaRPr>
          </a:p>
        </p:txBody>
      </p:sp>
      <p:pic>
        <p:nvPicPr>
          <p:cNvPr id="151" name="Google Shape;151;p19"/>
          <p:cNvPicPr preferRelativeResize="0"/>
          <p:nvPr/>
        </p:nvPicPr>
        <p:blipFill>
          <a:blip r:embed="rId3">
            <a:alphaModFix/>
          </a:blip>
          <a:stretch>
            <a:fillRect/>
          </a:stretch>
        </p:blipFill>
        <p:spPr>
          <a:xfrm>
            <a:off x="8344600" y="2694275"/>
            <a:ext cx="990400" cy="1415750"/>
          </a:xfrm>
          <a:prstGeom prst="rect">
            <a:avLst/>
          </a:prstGeom>
          <a:noFill/>
          <a:ln>
            <a:noFill/>
          </a:ln>
        </p:spPr>
      </p:pic>
      <p:pic>
        <p:nvPicPr>
          <p:cNvPr id="152" name="Google Shape;152;p19"/>
          <p:cNvPicPr preferRelativeResize="0"/>
          <p:nvPr/>
        </p:nvPicPr>
        <p:blipFill>
          <a:blip r:embed="rId4">
            <a:alphaModFix/>
          </a:blip>
          <a:stretch>
            <a:fillRect/>
          </a:stretch>
        </p:blipFill>
        <p:spPr>
          <a:xfrm>
            <a:off x="8206000" y="4193425"/>
            <a:ext cx="1267603" cy="1415750"/>
          </a:xfrm>
          <a:prstGeom prst="rect">
            <a:avLst/>
          </a:prstGeom>
          <a:noFill/>
          <a:ln>
            <a:noFill/>
          </a:ln>
        </p:spPr>
      </p:pic>
      <p:pic>
        <p:nvPicPr>
          <p:cNvPr id="153" name="Google Shape;153;p19"/>
          <p:cNvPicPr preferRelativeResize="0"/>
          <p:nvPr/>
        </p:nvPicPr>
        <p:blipFill>
          <a:blip r:embed="rId5">
            <a:alphaModFix/>
          </a:blip>
          <a:stretch>
            <a:fillRect/>
          </a:stretch>
        </p:blipFill>
        <p:spPr>
          <a:xfrm>
            <a:off x="8034938" y="1577000"/>
            <a:ext cx="1609725" cy="97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1000"/>
                                        <p:tgtEl>
                                          <p:spTgt spid="150">
                                            <p:txEl>
                                              <p:pRg end="7" st="7"/>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animEffect filter="fade" transition="in">
                                      <p:cBhvr>
                                        <p:cTn dur="1000"/>
                                        <p:tgtEl>
                                          <p:spTgt spid="150">
                                            <p:txEl>
                                              <p:pRg end="8" st="8"/>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50">
                                            <p:txEl>
                                              <p:pRg end="9" st="9"/>
                                            </p:txEl>
                                          </p:spTgt>
                                        </p:tgtEl>
                                        <p:attrNameLst>
                                          <p:attrName>style.visibility</p:attrName>
                                        </p:attrNameLst>
                                      </p:cBhvr>
                                      <p:to>
                                        <p:strVal val="visible"/>
                                      </p:to>
                                    </p:set>
                                    <p:animEffect filter="fade" transition="in">
                                      <p:cBhvr>
                                        <p:cTn dur="1000"/>
                                        <p:tgtEl>
                                          <p:spTgt spid="150">
                                            <p:txEl>
                                              <p:pRg end="9" st="9"/>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50">
                                            <p:txEl>
                                              <p:pRg end="10" st="10"/>
                                            </p:txEl>
                                          </p:spTgt>
                                        </p:tgtEl>
                                        <p:attrNameLst>
                                          <p:attrName>style.visibility</p:attrName>
                                        </p:attrNameLst>
                                      </p:cBhvr>
                                      <p:to>
                                        <p:strVal val="visible"/>
                                      </p:to>
                                    </p:set>
                                    <p:animEffect filter="fade" transition="in">
                                      <p:cBhvr>
                                        <p:cTn dur="1000"/>
                                        <p:tgtEl>
                                          <p:spTgt spid="150">
                                            <p:txEl>
                                              <p:pRg end="10" st="10"/>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50">
                                            <p:txEl>
                                              <p:pRg end="11" st="11"/>
                                            </p:txEl>
                                          </p:spTgt>
                                        </p:tgtEl>
                                        <p:attrNameLst>
                                          <p:attrName>style.visibility</p:attrName>
                                        </p:attrNameLst>
                                      </p:cBhvr>
                                      <p:to>
                                        <p:strVal val="visible"/>
                                      </p:to>
                                    </p:set>
                                    <p:animEffect filter="fade" transition="in">
                                      <p:cBhvr>
                                        <p:cTn dur="1000"/>
                                        <p:tgtEl>
                                          <p:spTgt spid="15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Results</a:t>
            </a:r>
            <a:endParaRPr b="1">
              <a:solidFill>
                <a:srgbClr val="666666"/>
              </a:solidFill>
            </a:endParaRPr>
          </a:p>
        </p:txBody>
      </p:sp>
      <p:sp>
        <p:nvSpPr>
          <p:cNvPr id="159" name="Google Shape;159;p20"/>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434343"/>
              </a:buClr>
              <a:buSzPts val="1800"/>
              <a:buChar char="★"/>
            </a:pPr>
            <a:r>
              <a:rPr lang="es-EC">
                <a:solidFill>
                  <a:srgbClr val="434343"/>
                </a:solidFill>
              </a:rPr>
              <a:t>Reports from ShadowServer includes data from HP</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Real Time</a:t>
            </a:r>
            <a:r>
              <a:rPr lang="es-EC">
                <a:solidFill>
                  <a:srgbClr val="434343"/>
                </a:solidFill>
              </a:rPr>
              <a:t> visibility of the IoC’s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Important steps toward integrating cybersecurity actors in the region in working groups with common interests</a:t>
            </a:r>
            <a:endParaRPr>
              <a:solidFill>
                <a:srgbClr val="434343"/>
              </a:solidFill>
            </a:endParaRPr>
          </a:p>
          <a:p>
            <a:pPr indent="-342900" lvl="0" marL="457200" rtl="0" algn="l">
              <a:spcBef>
                <a:spcPts val="0"/>
              </a:spcBef>
              <a:spcAft>
                <a:spcPts val="0"/>
              </a:spcAft>
              <a:buClr>
                <a:srgbClr val="434343"/>
              </a:buClr>
              <a:buSzPts val="1800"/>
              <a:buChar char="★"/>
            </a:pPr>
            <a:r>
              <a:rPr lang="es-EC">
                <a:solidFill>
                  <a:srgbClr val="434343"/>
                </a:solidFill>
              </a:rPr>
              <a:t>Huge collection of data with a wide variety of collected fields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Several research projects and thesis being worked on</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Stats, IoC, reports</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s-EC">
                <a:solidFill>
                  <a:srgbClr val="434343"/>
                </a:solidFill>
              </a:rPr>
              <a:t>Working on project's self-sustain</a:t>
            </a:r>
            <a:endParaRPr>
              <a:solidFill>
                <a:srgbClr val="434343"/>
              </a:solidFill>
            </a:endParaRPr>
          </a:p>
        </p:txBody>
      </p:sp>
      <p:pic>
        <p:nvPicPr>
          <p:cNvPr id="160" name="Google Shape;160;p20"/>
          <p:cNvPicPr preferRelativeResize="0"/>
          <p:nvPr/>
        </p:nvPicPr>
        <p:blipFill rotWithShape="1">
          <a:blip r:embed="rId3">
            <a:alphaModFix/>
          </a:blip>
          <a:srcRect b="6420" l="0" r="0" t="-6420"/>
          <a:stretch/>
        </p:blipFill>
        <p:spPr>
          <a:xfrm>
            <a:off x="6966800" y="3486425"/>
            <a:ext cx="3371575" cy="33715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1000"/>
                                        <p:tgtEl>
                                          <p:spTgt spid="159">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1000"/>
                                        <p:tgtEl>
                                          <p:spTgt spid="15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2452600" y="365125"/>
            <a:ext cx="8901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EC">
                <a:solidFill>
                  <a:srgbClr val="666666"/>
                </a:solidFill>
              </a:rPr>
              <a:t>Real time visibility</a:t>
            </a:r>
            <a:endParaRPr b="1">
              <a:solidFill>
                <a:srgbClr val="666666"/>
              </a:solidFill>
            </a:endParaRPr>
          </a:p>
        </p:txBody>
      </p:sp>
      <p:pic>
        <p:nvPicPr>
          <p:cNvPr id="166" name="Google Shape;166;p21"/>
          <p:cNvPicPr preferRelativeResize="0"/>
          <p:nvPr/>
        </p:nvPicPr>
        <p:blipFill>
          <a:blip r:embed="rId3">
            <a:alphaModFix/>
          </a:blip>
          <a:stretch>
            <a:fillRect/>
          </a:stretch>
        </p:blipFill>
        <p:spPr>
          <a:xfrm>
            <a:off x="1334100" y="1293925"/>
            <a:ext cx="10857901" cy="5564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